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16"/>
  </p:notesMasterIdLst>
  <p:sldIdLst>
    <p:sldId id="256" r:id="rId2"/>
    <p:sldId id="266" r:id="rId3"/>
    <p:sldId id="257" r:id="rId4"/>
    <p:sldId id="258" r:id="rId5"/>
    <p:sldId id="262" r:id="rId6"/>
    <p:sldId id="265" r:id="rId7"/>
    <p:sldId id="263" r:id="rId8"/>
    <p:sldId id="264" r:id="rId9"/>
    <p:sldId id="259" r:id="rId10"/>
    <p:sldId id="267" r:id="rId11"/>
    <p:sldId id="268" r:id="rId12"/>
    <p:sldId id="269" r:id="rId13"/>
    <p:sldId id="260"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AE2281-CC0C-4AC9-A4B9-7FF205D01902}" type="datetimeFigureOut">
              <a:rPr lang="en-IN" smtClean="0"/>
              <a:t>22-06-2019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4373F-C48A-412F-B07F-1B4103B80C6B}" type="slidenum">
              <a:rPr lang="en-IN" smtClean="0"/>
              <a:t>‹#›</a:t>
            </a:fld>
            <a:endParaRPr lang="en-IN"/>
          </a:p>
        </p:txBody>
      </p:sp>
    </p:spTree>
    <p:extLst>
      <p:ext uri="{BB962C8B-B14F-4D97-AF65-F5344CB8AC3E}">
        <p14:creationId xmlns:p14="http://schemas.microsoft.com/office/powerpoint/2010/main" val="3358245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6/22/2019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02111984F56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7455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342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622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333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418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9735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6651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8412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10373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6538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09A250-FF31-4206-8172-F9D3106AACB1}" type="datetimeFigureOut">
              <a:rPr lang="en-US" smtClean="0"/>
              <a:t>6/22/2019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4964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AAD347D-5ACD-4C99-B74B-A9C85AD731AF}" type="datetimeFigureOut">
              <a:rPr lang="en-US" smtClean="0"/>
              <a:t>6/22/2019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02111984F565}"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55306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Arduino#cite_note-1" TargetMode="External"/><Relationship Id="rId3" Type="http://schemas.openxmlformats.org/officeDocument/2006/relationships/hyperlink" Target="https://en.wikipedia.org/wiki/Open-source_software" TargetMode="External"/><Relationship Id="rId7" Type="http://schemas.openxmlformats.org/officeDocument/2006/relationships/hyperlink" Target="https://en.wikipedia.org/wiki/GNU_General_Public_License" TargetMode="External"/><Relationship Id="rId2" Type="http://schemas.openxmlformats.org/officeDocument/2006/relationships/hyperlink" Target="https://en.wikipedia.org/wiki/Open-source_hardware" TargetMode="External"/><Relationship Id="rId1" Type="http://schemas.openxmlformats.org/officeDocument/2006/relationships/slideLayout" Target="../slideLayouts/slideLayout7.xml"/><Relationship Id="rId6" Type="http://schemas.openxmlformats.org/officeDocument/2006/relationships/hyperlink" Target="https://en.wikipedia.org/wiki/GNU_Lesser_General_Public_License" TargetMode="External"/><Relationship Id="rId5" Type="http://schemas.openxmlformats.org/officeDocument/2006/relationships/hyperlink" Target="https://en.wikipedia.org/wiki/Microcontroller" TargetMode="External"/><Relationship Id="rId4" Type="http://schemas.openxmlformats.org/officeDocument/2006/relationships/hyperlink" Target="https://en.wikipedia.org/wiki/Single-board_microcontroller" TargetMode="External"/><Relationship Id="rId9" Type="http://schemas.openxmlformats.org/officeDocument/2006/relationships/hyperlink" Target="https://en.wikipedia.org/wiki/Do-it-yoursel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2955" y="210839"/>
            <a:ext cx="10981019" cy="1077218"/>
          </a:xfrm>
          <a:prstGeom prst="rect">
            <a:avLst/>
          </a:prstGeom>
          <a:noFill/>
        </p:spPr>
        <p:txBody>
          <a:bodyPr wrap="none" lIns="91440" tIns="45720" rIns="91440" bIns="45720">
            <a:spAutoFit/>
          </a:bodyPr>
          <a:lstStyle/>
          <a:p>
            <a:pPr lvl="1" algn="ctr"/>
            <a:r>
              <a:rPr lang="en-US" sz="3200" b="1" u="sng" dirty="0" smtClean="0">
                <a:ln w="9525">
                  <a:solidFill>
                    <a:schemeClr val="bg1"/>
                  </a:solidFill>
                  <a:prstDash val="solid"/>
                </a:ln>
                <a:effectLst>
                  <a:outerShdw blurRad="12700" dist="38100" dir="2700000" algn="tl" rotWithShape="0">
                    <a:schemeClr val="bg1">
                      <a:lumMod val="50000"/>
                    </a:schemeClr>
                  </a:outerShdw>
                </a:effectLst>
              </a:rPr>
              <a:t>GREENHOUSE MONITORING AND CONTOLLING </a:t>
            </a:r>
          </a:p>
          <a:p>
            <a:pPr lvl="1" algn="ctr"/>
            <a:r>
              <a:rPr lang="en-US" sz="3200" b="1" u="sng" dirty="0" smtClean="0">
                <a:ln w="9525">
                  <a:solidFill>
                    <a:schemeClr val="bg1"/>
                  </a:solidFill>
                  <a:prstDash val="solid"/>
                </a:ln>
                <a:effectLst>
                  <a:outerShdw blurRad="12700" dist="38100" dir="2700000" algn="tl" rotWithShape="0">
                    <a:schemeClr val="bg1">
                      <a:lumMod val="50000"/>
                    </a:schemeClr>
                  </a:outerShdw>
                </a:effectLst>
              </a:rPr>
              <a:t>BY IBM WATSON</a:t>
            </a:r>
            <a:endParaRPr lang="en-US" sz="3200" b="1" u="sng" dirty="0">
              <a:ln w="9525">
                <a:solidFill>
                  <a:schemeClr val="bg1"/>
                </a:solidFill>
                <a:prstDash val="solid"/>
              </a:ln>
              <a:effectLst>
                <a:outerShdw blurRad="12700" dist="38100" dir="2700000" algn="tl" rotWithShape="0">
                  <a:schemeClr val="bg1">
                    <a:lumMod val="50000"/>
                  </a:schemeClr>
                </a:outerShdw>
              </a:effectLst>
            </a:endParaRPr>
          </a:p>
        </p:txBody>
      </p:sp>
      <p:sp>
        <p:nvSpPr>
          <p:cNvPr id="6" name="Rectangle 5"/>
          <p:cNvSpPr/>
          <p:nvPr/>
        </p:nvSpPr>
        <p:spPr>
          <a:xfrm>
            <a:off x="454187" y="1424347"/>
            <a:ext cx="2373342" cy="523220"/>
          </a:xfrm>
          <a:prstGeom prst="rect">
            <a:avLst/>
          </a:prstGeom>
          <a:noFill/>
        </p:spPr>
        <p:txBody>
          <a:bodyPr wrap="none" lIns="91440" tIns="45720" rIns="91440" bIns="45720">
            <a:spAutoFit/>
          </a:bodyPr>
          <a:lstStyle/>
          <a:p>
            <a:pPr algn="ctr"/>
            <a:r>
              <a:rPr lang="en-US" sz="2800" b="1" u="sng" spc="50" dirty="0" smtClean="0">
                <a:ln w="9525" cmpd="sng">
                  <a:solidFill>
                    <a:schemeClr val="accent1"/>
                  </a:solidFill>
                  <a:prstDash val="solid"/>
                </a:ln>
                <a:solidFill>
                  <a:srgbClr val="70AD47">
                    <a:tint val="1000"/>
                  </a:srgbClr>
                </a:solidFill>
                <a:effectLst>
                  <a:glow rad="38100">
                    <a:schemeClr val="accent1">
                      <a:alpha val="40000"/>
                    </a:schemeClr>
                  </a:glow>
                </a:effectLst>
              </a:rPr>
              <a:t>ABSTRACT</a:t>
            </a:r>
            <a:r>
              <a:rPr lang="en-US" sz="2800" b="1" u="sng" dirty="0" smtClean="0">
                <a:ln w="9525">
                  <a:solidFill>
                    <a:schemeClr val="bg1"/>
                  </a:solidFill>
                  <a:prstDash val="solid"/>
                </a:ln>
                <a:effectLst>
                  <a:outerShdw blurRad="12700" dist="38100" dir="2700000" algn="tl" rotWithShape="0">
                    <a:schemeClr val="bg1">
                      <a:lumMod val="50000"/>
                    </a:schemeClr>
                  </a:outerShdw>
                </a:effectLst>
              </a:rPr>
              <a:t>:</a:t>
            </a:r>
            <a:endParaRPr lang="en-US" sz="28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0" name="Rectangle 9"/>
          <p:cNvSpPr/>
          <p:nvPr/>
        </p:nvSpPr>
        <p:spPr>
          <a:xfrm>
            <a:off x="561703" y="2035792"/>
            <a:ext cx="10933612" cy="3785652"/>
          </a:xfrm>
          <a:prstGeom prst="rect">
            <a:avLst/>
          </a:prstGeom>
        </p:spPr>
        <p:txBody>
          <a:bodyPr wrap="square">
            <a:spAutoFit/>
          </a:bodyPr>
          <a:lstStyle/>
          <a:p>
            <a:r>
              <a:rPr lang="en-US" sz="2400" dirty="0" smtClean="0"/>
              <a:t>In </a:t>
            </a:r>
            <a:r>
              <a:rPr lang="en-US" sz="2400" dirty="0"/>
              <a:t>the 21st century </a:t>
            </a:r>
            <a:r>
              <a:rPr lang="en-US" sz="2400" dirty="0" smtClean="0"/>
              <a:t>, one of the  </a:t>
            </a:r>
            <a:r>
              <a:rPr lang="en-US" sz="2400" dirty="0"/>
              <a:t>most significant technologies </a:t>
            </a:r>
            <a:r>
              <a:rPr lang="en-US" sz="2400" dirty="0" smtClean="0"/>
              <a:t>is </a:t>
            </a:r>
            <a:r>
              <a:rPr lang="en-US" sz="2400" dirty="0"/>
              <a:t>the Internet of Things (</a:t>
            </a:r>
            <a:r>
              <a:rPr lang="en-US" sz="2400" dirty="0" err="1"/>
              <a:t>IoT</a:t>
            </a:r>
            <a:r>
              <a:rPr lang="en-US" sz="2400" dirty="0"/>
              <a:t>) which has rapidly developed covering hundreds of applications in the civil, health, military and agriculture areas. In modern </a:t>
            </a:r>
            <a:r>
              <a:rPr lang="en-US" sz="2400" dirty="0" err="1"/>
              <a:t>greenhooperationuses</a:t>
            </a:r>
            <a:r>
              <a:rPr lang="en-US" sz="2400" dirty="0"/>
              <a:t>, several measurement points are required to trace down the local climate parameters in different </a:t>
            </a:r>
            <a:r>
              <a:rPr lang="en-US" sz="2400" dirty="0" smtClean="0"/>
              <a:t>in a </a:t>
            </a:r>
            <a:r>
              <a:rPr lang="en-US" sz="2400" dirty="0"/>
              <a:t>large scale greenhouse in order to ensure proper </a:t>
            </a:r>
            <a:r>
              <a:rPr lang="en-US" sz="2400" dirty="0" smtClean="0"/>
              <a:t>of </a:t>
            </a:r>
            <a:r>
              <a:rPr lang="en-US" sz="2400" dirty="0"/>
              <a:t>the greenhouse automation system. </a:t>
            </a:r>
            <a:r>
              <a:rPr lang="en-US" sz="2400" dirty="0" smtClean="0"/>
              <a:t>This can be done using prototype </a:t>
            </a:r>
            <a:r>
              <a:rPr lang="en-US" sz="2400" dirty="0"/>
              <a:t>consisting </a:t>
            </a:r>
            <a:r>
              <a:rPr lang="en-US" sz="2400" dirty="0" smtClean="0"/>
              <a:t>of DHT11 , mq-135 and mq-2  </a:t>
            </a:r>
            <a:r>
              <a:rPr lang="en-US" sz="2400" dirty="0"/>
              <a:t>which are used to measure greenhouses’ </a:t>
            </a:r>
            <a:r>
              <a:rPr lang="en-US" sz="2400" dirty="0" smtClean="0"/>
              <a:t>temperature, air quality , detection of harmful gases  </a:t>
            </a:r>
            <a:r>
              <a:rPr lang="en-US" sz="2400" dirty="0"/>
              <a:t>and humidity. Measurement data have been shared with the help of </a:t>
            </a:r>
            <a:r>
              <a:rPr lang="en-US" sz="2400" dirty="0" err="1"/>
              <a:t>IoT</a:t>
            </a:r>
            <a:r>
              <a:rPr lang="en-US" sz="2400" dirty="0"/>
              <a:t>. With this system farmers can control their greenhouse from their mobile phones or computers which have internet connection.</a:t>
            </a:r>
            <a:endParaRPr lang="en-IN" sz="2400" dirty="0"/>
          </a:p>
        </p:txBody>
      </p:sp>
    </p:spTree>
    <p:extLst>
      <p:ext uri="{BB962C8B-B14F-4D97-AF65-F5344CB8AC3E}">
        <p14:creationId xmlns:p14="http://schemas.microsoft.com/office/powerpoint/2010/main" val="32597374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4069" y="299833"/>
            <a:ext cx="6096000" cy="2339102"/>
          </a:xfrm>
          <a:prstGeom prst="rect">
            <a:avLst/>
          </a:prstGeom>
        </p:spPr>
        <p:txBody>
          <a:bodyPr>
            <a:spAutoFit/>
          </a:bodyPr>
          <a:lstStyle/>
          <a:p>
            <a:r>
              <a:rPr lang="en-US" sz="2800" u="sng" dirty="0"/>
              <a:t>A</a:t>
            </a:r>
            <a:r>
              <a:rPr lang="en-US" sz="2800" u="sng" dirty="0" smtClean="0"/>
              <a:t>dvantages </a:t>
            </a:r>
            <a:r>
              <a:rPr lang="en-US" sz="2800" u="sng" dirty="0"/>
              <a:t>of greenhouse monitoring are </a:t>
            </a:r>
            <a:r>
              <a:rPr lang="en-US" sz="2800" dirty="0" smtClean="0"/>
              <a:t>:</a:t>
            </a:r>
            <a:endParaRPr lang="en-US" sz="2800" dirty="0"/>
          </a:p>
          <a:p>
            <a:r>
              <a:rPr lang="en-US" dirty="0" smtClean="0"/>
              <a:t>                      •</a:t>
            </a:r>
            <a:r>
              <a:rPr lang="en-US" dirty="0"/>
              <a:t>	Increase in </a:t>
            </a:r>
            <a:r>
              <a:rPr lang="en-US" dirty="0" smtClean="0"/>
              <a:t>fertility.</a:t>
            </a:r>
            <a:endParaRPr lang="en-US" dirty="0"/>
          </a:p>
          <a:p>
            <a:r>
              <a:rPr lang="en-US" dirty="0" smtClean="0"/>
              <a:t>                      •</a:t>
            </a:r>
            <a:r>
              <a:rPr lang="en-US" dirty="0"/>
              <a:t>	Better </a:t>
            </a:r>
            <a:r>
              <a:rPr lang="en-US" dirty="0" smtClean="0"/>
              <a:t>productivity. </a:t>
            </a:r>
            <a:endParaRPr lang="en-US" dirty="0"/>
          </a:p>
          <a:p>
            <a:r>
              <a:rPr lang="en-US" dirty="0" smtClean="0"/>
              <a:t>                      •</a:t>
            </a:r>
            <a:r>
              <a:rPr lang="en-US" dirty="0"/>
              <a:t>	Dependence on other people is </a:t>
            </a:r>
            <a:r>
              <a:rPr lang="en-US" dirty="0" smtClean="0"/>
              <a:t>reduced. </a:t>
            </a:r>
            <a:endParaRPr lang="en-US" dirty="0"/>
          </a:p>
          <a:p>
            <a:r>
              <a:rPr lang="en-US" dirty="0" smtClean="0"/>
              <a:t>                      •</a:t>
            </a:r>
            <a:r>
              <a:rPr lang="en-US" dirty="0"/>
              <a:t>	Percentage of germination of seeds is high </a:t>
            </a:r>
            <a:endParaRPr lang="en-US" dirty="0" smtClean="0"/>
          </a:p>
          <a:p>
            <a:r>
              <a:rPr lang="en-US" dirty="0"/>
              <a:t> </a:t>
            </a:r>
            <a:r>
              <a:rPr lang="en-US" dirty="0" smtClean="0"/>
              <a:t>                            in green house.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8388" y="2757214"/>
            <a:ext cx="5732689" cy="3129916"/>
          </a:xfrm>
          <a:prstGeom prst="rect">
            <a:avLst/>
          </a:prstGeom>
        </p:spPr>
      </p:pic>
    </p:spTree>
    <p:extLst>
      <p:ext uri="{BB962C8B-B14F-4D97-AF65-F5344CB8AC3E}">
        <p14:creationId xmlns:p14="http://schemas.microsoft.com/office/powerpoint/2010/main" val="2823286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34" y="1005841"/>
            <a:ext cx="3694327" cy="20788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546" y="1005841"/>
            <a:ext cx="3614185" cy="207889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34" y="3634115"/>
            <a:ext cx="3694327" cy="205318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546" y="3634116"/>
            <a:ext cx="3614185" cy="2053182"/>
          </a:xfrm>
          <a:prstGeom prst="rect">
            <a:avLst/>
          </a:prstGeom>
        </p:spPr>
      </p:pic>
      <p:sp>
        <p:nvSpPr>
          <p:cNvPr id="6" name="Rectangle 5"/>
          <p:cNvSpPr/>
          <p:nvPr/>
        </p:nvSpPr>
        <p:spPr>
          <a:xfrm>
            <a:off x="-1040579" y="182145"/>
            <a:ext cx="9531435" cy="461665"/>
          </a:xfrm>
          <a:prstGeom prst="rect">
            <a:avLst/>
          </a:prstGeom>
          <a:noFill/>
        </p:spPr>
        <p:txBody>
          <a:bodyPr wrap="square" lIns="91440" tIns="45720" rIns="91440" bIns="45720">
            <a:spAutoFit/>
          </a:bodyPr>
          <a:lstStyle/>
          <a:p>
            <a:pPr algn="ctr"/>
            <a:r>
              <a:rPr lang="en-US" sz="2400" b="0" u="sng" cap="none" spc="0" dirty="0" smtClean="0">
                <a:ln w="0"/>
                <a:solidFill>
                  <a:schemeClr val="tx1"/>
                </a:solidFill>
                <a:effectLst>
                  <a:outerShdw blurRad="38100" dist="19050" dir="2700000" algn="tl" rotWithShape="0">
                    <a:schemeClr val="dk1">
                      <a:alpha val="40000"/>
                    </a:schemeClr>
                  </a:outerShdw>
                </a:effectLst>
              </a:rPr>
              <a:t>APPLICATIONS OF GREENHOUSE MONITORING </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632697" y="3127255"/>
            <a:ext cx="3086999" cy="369332"/>
          </a:xfrm>
          <a:prstGeom prst="rect">
            <a:avLst/>
          </a:prstGeom>
          <a:noFill/>
        </p:spPr>
        <p:txBody>
          <a:bodyPr wrap="none" lIns="91440" tIns="45720" rIns="91440" bIns="45720">
            <a:spAutoFit/>
          </a:bodyPr>
          <a:lstStyle/>
          <a:p>
            <a:pPr algn="ctr"/>
            <a:r>
              <a:rPr lang="en-US" dirty="0" smtClean="0">
                <a:ln w="0"/>
                <a:effectLst>
                  <a:outerShdw blurRad="38100" dist="19050" dir="2700000" algn="tl" rotWithShape="0">
                    <a:schemeClr val="dk1">
                      <a:alpha val="40000"/>
                    </a:schemeClr>
                  </a:outerShdw>
                </a:effectLst>
              </a:rPr>
              <a:t>1. CANNABIS PRODUCTION</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7386160" y="3084738"/>
            <a:ext cx="3114956"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2. GROWING VEGETABLES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632697" y="5687297"/>
            <a:ext cx="2308644"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3. RETAIL MARKET </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7157781" y="5687297"/>
            <a:ext cx="3425938"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4. COMMERCIAL GROWING </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33166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369" y="618324"/>
            <a:ext cx="10792127" cy="5632311"/>
          </a:xfrm>
          <a:prstGeom prst="rect">
            <a:avLst/>
          </a:prstGeom>
          <a:noFill/>
        </p:spPr>
        <p:txBody>
          <a:bodyPr wrap="square" lIns="91440" tIns="45720" rIns="91440" bIns="45720">
            <a:spAutoFit/>
          </a:bodyPr>
          <a:lstStyle/>
          <a:p>
            <a:r>
              <a:rPr lang="en-US" sz="2400" b="1" u="sng" dirty="0"/>
              <a:t>CONCLUSION</a:t>
            </a:r>
            <a:r>
              <a:rPr lang="en-US" sz="2400" b="1" u="sng" dirty="0" smtClean="0"/>
              <a:t>:</a:t>
            </a:r>
            <a:endParaRPr lang="en-IN" sz="2400" u="sng" dirty="0" smtClean="0"/>
          </a:p>
          <a:p>
            <a:endParaRPr lang="en-IN" sz="2400" b="1" u="sng" dirty="0"/>
          </a:p>
          <a:p>
            <a:r>
              <a:rPr lang="en-US" sz="2400" b="1" dirty="0" smtClean="0"/>
              <a:t>                  </a:t>
            </a:r>
            <a:r>
              <a:rPr lang="en-US" sz="2400" b="1" dirty="0"/>
              <a:t>Our system enables people to monitor and manage growing conditions of their greenhouse.  The use sensor nodes, internet connection, and the cloud will deliver real-time updates about plants and help people grow plants more efficiently, with all observation and conventional tests results conclude that our project will provide a solution for automating greenhouse activities and irrigation activities. Implementation of such a system in the field can definitely help to improve the yield of the crops and overall production, and with its quality to cost ratio, it will be affordable to the majority of the agricultural community and also to agro-based industries.</a:t>
            </a:r>
            <a:endParaRPr lang="en-IN" sz="2400" dirty="0"/>
          </a:p>
          <a:p>
            <a:r>
              <a:rPr lang="en-IN" dirty="0"/>
              <a:t> </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84500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31100" y="2549324"/>
            <a:ext cx="426854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THANK YOU </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405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6491" y="890341"/>
            <a:ext cx="11244553" cy="1754326"/>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DONE BY </a:t>
            </a:r>
          </a:p>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 INNOVATORS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Rectangle 2"/>
          <p:cNvSpPr/>
          <p:nvPr/>
        </p:nvSpPr>
        <p:spPr>
          <a:xfrm>
            <a:off x="7772400" y="3993776"/>
            <a:ext cx="3367367" cy="1754326"/>
          </a:xfrm>
          <a:prstGeom prst="rect">
            <a:avLst/>
          </a:prstGeom>
          <a:noFill/>
        </p:spPr>
        <p:txBody>
          <a:bodyPr wrap="square" lIns="91440" tIns="45720" rIns="91440" bIns="45720">
            <a:spAutoFit/>
          </a:bodyPr>
          <a:lstStyle/>
          <a:p>
            <a:pPr algn="ctr"/>
            <a:r>
              <a:rPr lang="en-US" sz="3600" b="1" dirty="0" smtClean="0">
                <a:ln w="9525">
                  <a:solidFill>
                    <a:schemeClr val="bg1"/>
                  </a:solidFill>
                  <a:prstDash val="solid"/>
                </a:ln>
                <a:effectLst>
                  <a:outerShdw blurRad="12700" dist="38100" dir="2700000" algn="tl" rotWithShape="0">
                    <a:schemeClr val="bg1">
                      <a:lumMod val="50000"/>
                    </a:schemeClr>
                  </a:outerShdw>
                </a:effectLst>
              </a:rPr>
              <a:t>D. </a:t>
            </a:r>
            <a:r>
              <a:rPr lang="en-US" sz="3600" b="1" dirty="0" err="1" smtClean="0">
                <a:ln w="9525">
                  <a:solidFill>
                    <a:schemeClr val="bg1"/>
                  </a:solidFill>
                  <a:prstDash val="solid"/>
                </a:ln>
                <a:effectLst>
                  <a:outerShdw blurRad="12700" dist="38100" dir="2700000" algn="tl" rotWithShape="0">
                    <a:schemeClr val="bg1">
                      <a:lumMod val="50000"/>
                    </a:schemeClr>
                  </a:outerShdw>
                </a:effectLst>
              </a:rPr>
              <a:t>Madhuri</a:t>
            </a:r>
            <a:r>
              <a:rPr lang="en-US" sz="3600" b="1" dirty="0" smtClean="0">
                <a:ln w="9525">
                  <a:solidFill>
                    <a:schemeClr val="bg1"/>
                  </a:solidFill>
                  <a:prstDash val="solid"/>
                </a:ln>
                <a:effectLst>
                  <a:outerShdw blurRad="12700" dist="38100" dir="2700000" algn="tl" rotWithShape="0">
                    <a:schemeClr val="bg1">
                      <a:lumMod val="50000"/>
                    </a:schemeClr>
                  </a:outerShdw>
                </a:effectLst>
              </a:rPr>
              <a:t> </a:t>
            </a:r>
          </a:p>
          <a:p>
            <a:pPr algn="ctr"/>
            <a:r>
              <a:rPr lang="en-US" sz="3600" b="1" dirty="0" err="1" smtClean="0">
                <a:ln w="9525">
                  <a:solidFill>
                    <a:schemeClr val="bg1"/>
                  </a:solidFill>
                  <a:prstDash val="solid"/>
                </a:ln>
                <a:effectLst>
                  <a:outerShdw blurRad="12700" dist="38100" dir="2700000" algn="tl" rotWithShape="0">
                    <a:schemeClr val="bg1">
                      <a:lumMod val="50000"/>
                    </a:schemeClr>
                  </a:outerShdw>
                </a:effectLst>
              </a:rPr>
              <a:t>G.Kavya</a:t>
            </a:r>
            <a:r>
              <a:rPr lang="en-US" sz="3600" b="1" dirty="0" smtClean="0">
                <a:ln w="9525">
                  <a:solidFill>
                    <a:schemeClr val="bg1"/>
                  </a:solidFill>
                  <a:prstDash val="solid"/>
                </a:ln>
                <a:effectLst>
                  <a:outerShdw blurRad="12700" dist="38100" dir="2700000" algn="tl" rotWithShape="0">
                    <a:schemeClr val="bg1">
                      <a:lumMod val="50000"/>
                    </a:schemeClr>
                  </a:outerShdw>
                </a:effectLst>
              </a:rPr>
              <a:t> </a:t>
            </a:r>
          </a:p>
          <a:p>
            <a:pPr algn="ctr"/>
            <a:r>
              <a:rPr lang="en-US" sz="3600" b="1" dirty="0" smtClean="0">
                <a:ln w="9525">
                  <a:solidFill>
                    <a:schemeClr val="bg1"/>
                  </a:solidFill>
                  <a:prstDash val="solid"/>
                </a:ln>
                <a:effectLst>
                  <a:outerShdw blurRad="12700" dist="38100" dir="2700000" algn="tl" rotWithShape="0">
                    <a:schemeClr val="bg1">
                      <a:lumMod val="50000"/>
                    </a:schemeClr>
                  </a:outerShdw>
                </a:effectLst>
              </a:rPr>
              <a:t>P. </a:t>
            </a:r>
            <a:r>
              <a:rPr lang="en-US" sz="3600" b="1" dirty="0" err="1" smtClean="0">
                <a:ln w="9525">
                  <a:solidFill>
                    <a:schemeClr val="bg1"/>
                  </a:solidFill>
                  <a:prstDash val="solid"/>
                </a:ln>
                <a:effectLst>
                  <a:outerShdw blurRad="12700" dist="38100" dir="2700000" algn="tl" rotWithShape="0">
                    <a:schemeClr val="bg1">
                      <a:lumMod val="50000"/>
                    </a:schemeClr>
                  </a:outerShdw>
                </a:effectLst>
              </a:rPr>
              <a:t>Venkat</a:t>
            </a:r>
            <a:r>
              <a:rPr lang="en-US" sz="3600" b="1" dirty="0" smtClean="0">
                <a:ln w="9525">
                  <a:solidFill>
                    <a:schemeClr val="bg1"/>
                  </a:solidFill>
                  <a:prstDash val="solid"/>
                </a:ln>
                <a:effectLst>
                  <a:outerShdw blurRad="12700" dist="38100" dir="2700000" algn="tl" rotWithShape="0">
                    <a:schemeClr val="bg1">
                      <a:lumMod val="50000"/>
                    </a:schemeClr>
                  </a:outerShdw>
                </a:effectLst>
              </a:rPr>
              <a:t> </a:t>
            </a:r>
            <a:r>
              <a:rPr lang="en-US" sz="3600" b="1" dirty="0" err="1" smtClean="0">
                <a:ln w="9525">
                  <a:solidFill>
                    <a:schemeClr val="bg1"/>
                  </a:solidFill>
                  <a:prstDash val="solid"/>
                </a:ln>
                <a:effectLst>
                  <a:outerShdw blurRad="12700" dist="38100" dir="2700000" algn="tl" rotWithShape="0">
                    <a:schemeClr val="bg1">
                      <a:lumMod val="50000"/>
                    </a:schemeClr>
                  </a:outerShdw>
                </a:effectLst>
              </a:rPr>
              <a:t>sai</a:t>
            </a:r>
            <a:endParaRPr lang="en-US" sz="3600" b="1" dirty="0" smtClean="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33569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696" y="197346"/>
            <a:ext cx="10620103" cy="4524315"/>
          </a:xfrm>
          <a:prstGeom prst="rect">
            <a:avLst/>
          </a:prstGeom>
        </p:spPr>
        <p:txBody>
          <a:bodyPr wrap="square">
            <a:spAutoFit/>
          </a:bodyPr>
          <a:lstStyle/>
          <a:p>
            <a:r>
              <a:rPr lang="en-US" sz="3600" dirty="0"/>
              <a:t>Introduction:</a:t>
            </a:r>
          </a:p>
          <a:p>
            <a:r>
              <a:rPr lang="en-US" dirty="0"/>
              <a:t>                                 In recent scenario of climate change and its effect on the environment has motivated the farmers to install greenhouses in their fields. But maintaining a greenhouse and its plantation is very </a:t>
            </a:r>
            <a:r>
              <a:rPr lang="en-US" dirty="0" err="1"/>
              <a:t>labour</a:t>
            </a:r>
            <a:r>
              <a:rPr lang="en-US" dirty="0"/>
              <a:t> intensive and majority of them perform vital operations intuitively. Also agricultural researchers are facing shortage of good quality of data which is crucial for crop development. Thus we have developed such a cost effective system using Internet of Things (</a:t>
            </a:r>
            <a:r>
              <a:rPr lang="en-US" dirty="0" err="1"/>
              <a:t>IoT</a:t>
            </a:r>
            <a:r>
              <a:rPr lang="en-US" dirty="0"/>
              <a:t>) technology which is focused on solving these particular problems, our system automates the greenhouse maintenance operations and monitor the growth conditions inside the green house closely.</a:t>
            </a:r>
          </a:p>
          <a:p>
            <a:r>
              <a:rPr lang="en-US" dirty="0"/>
              <a:t>                       Very often farmer or Agriculturists rely upon their gut to figure out the vital operations which can have an adverse effect on their production, here sensor data in the fields or in the greenhouse can help farmers plan an optimum time to carry out the harvesting would then ensure that the crop is ready and the value generated is maximized. Thus agriculture is one of the largest use cases of </a:t>
            </a:r>
            <a:r>
              <a:rPr lang="en-US" dirty="0" err="1"/>
              <a:t>IoT</a:t>
            </a:r>
            <a:r>
              <a:rPr lang="en-US" dirty="0"/>
              <a:t>, besides this selective Irrigation, livestock monitoring, remote equipment operation and monitoring, predictive analytics for crops and livestock, etc. with conditions inside the greenhouse closely.</a:t>
            </a:r>
          </a:p>
          <a:p>
            <a:endParaRPr lang="en-US" dirty="0"/>
          </a:p>
        </p:txBody>
      </p:sp>
      <p:pic>
        <p:nvPicPr>
          <p:cNvPr id="3" name="Picture 2"/>
          <p:cNvPicPr>
            <a:picLocks noChangeAspect="1"/>
          </p:cNvPicPr>
          <p:nvPr/>
        </p:nvPicPr>
        <p:blipFill>
          <a:blip r:embed="rId2"/>
          <a:stretch>
            <a:fillRect/>
          </a:stretch>
        </p:blipFill>
        <p:spPr>
          <a:xfrm>
            <a:off x="6270171" y="4193177"/>
            <a:ext cx="4794069" cy="2442753"/>
          </a:xfrm>
          <a:prstGeom prst="rect">
            <a:avLst/>
          </a:prstGeom>
        </p:spPr>
      </p:pic>
    </p:spTree>
    <p:extLst>
      <p:ext uri="{BB962C8B-B14F-4D97-AF65-F5344CB8AC3E}">
        <p14:creationId xmlns:p14="http://schemas.microsoft.com/office/powerpoint/2010/main" val="347591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349" y="134618"/>
            <a:ext cx="6234447" cy="646331"/>
          </a:xfrm>
          <a:prstGeom prst="rect">
            <a:avLst/>
          </a:prstGeom>
          <a:noFill/>
        </p:spPr>
        <p:txBody>
          <a:bodyPr wrap="square" lIns="91440" tIns="45720" rIns="91440" bIns="45720">
            <a:spAutoFit/>
          </a:bodyPr>
          <a:lstStyle/>
          <a:p>
            <a:pPr algn="ctr"/>
            <a:r>
              <a:rPr lang="en-US" sz="3600" dirty="0" smtClean="0">
                <a:ln w="0"/>
                <a:effectLst>
                  <a:outerShdw blurRad="38100" dist="19050" dir="2700000" algn="tl" rotWithShape="0">
                    <a:schemeClr val="dk1">
                      <a:alpha val="40000"/>
                    </a:schemeClr>
                  </a:outerShdw>
                </a:effectLst>
              </a:rPr>
              <a:t>BLOCK DIAGRAM:</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723017" y="1368336"/>
            <a:ext cx="1711234" cy="10319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27017" y="3239588"/>
            <a:ext cx="1802674" cy="11364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27017" y="5016137"/>
            <a:ext cx="1802675" cy="13193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3293811" y="1345473"/>
            <a:ext cx="1410788" cy="492469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571408" y="1436915"/>
            <a:ext cx="2808515" cy="492469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loud Callout 13"/>
          <p:cNvSpPr/>
          <p:nvPr/>
        </p:nvSpPr>
        <p:spPr>
          <a:xfrm>
            <a:off x="6164424" y="1756623"/>
            <a:ext cx="1593668" cy="1058092"/>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6193240" y="2042644"/>
            <a:ext cx="1564852" cy="400110"/>
          </a:xfrm>
          <a:prstGeom prst="rect">
            <a:avLst/>
          </a:prstGeom>
          <a:noFill/>
        </p:spPr>
        <p:txBody>
          <a:bodyPr wrap="none" lIns="91440" tIns="45720" rIns="91440" bIns="45720">
            <a:spAutoFit/>
          </a:bodyPr>
          <a:lstStyle/>
          <a:p>
            <a:pPr algn="ctr"/>
            <a:r>
              <a:rPr lang="en-US" sz="2000" b="1" dirty="0" smtClean="0">
                <a:ln w="12700">
                  <a:solidFill>
                    <a:schemeClr val="accent5"/>
                  </a:solidFill>
                  <a:prstDash val="solid"/>
                </a:ln>
                <a:pattFill prst="ltDnDiag">
                  <a:fgClr>
                    <a:schemeClr val="accent5">
                      <a:lumMod val="60000"/>
                      <a:lumOff val="40000"/>
                    </a:schemeClr>
                  </a:fgClr>
                  <a:bgClr>
                    <a:schemeClr val="bg1"/>
                  </a:bgClr>
                </a:pattFill>
              </a:rPr>
              <a:t>IBM Cloud</a:t>
            </a:r>
            <a:endParaRPr lang="en-US" sz="2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16" name="Rectangle 15"/>
          <p:cNvSpPr/>
          <p:nvPr/>
        </p:nvSpPr>
        <p:spPr>
          <a:xfrm>
            <a:off x="716197" y="1577783"/>
            <a:ext cx="1713494" cy="707886"/>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DHT-11 Sensor</a:t>
            </a:r>
            <a:endParaRPr lang="en-US" sz="2000" dirty="0">
              <a:ln w="0"/>
              <a:effectLst>
                <a:outerShdw blurRad="38100" dist="19050" dir="2700000" algn="tl" rotWithShape="0">
                  <a:schemeClr val="dk1">
                    <a:alpha val="40000"/>
                  </a:schemeClr>
                </a:outerShdw>
              </a:effectLst>
            </a:endParaRPr>
          </a:p>
        </p:txBody>
      </p:sp>
      <p:sp>
        <p:nvSpPr>
          <p:cNvPr id="17" name="Rectangle 16"/>
          <p:cNvSpPr/>
          <p:nvPr/>
        </p:nvSpPr>
        <p:spPr>
          <a:xfrm>
            <a:off x="667380" y="3427589"/>
            <a:ext cx="1721946" cy="707886"/>
          </a:xfrm>
          <a:prstGeom prst="rect">
            <a:avLst/>
          </a:prstGeom>
          <a:solidFill>
            <a:srgbClr val="92D050"/>
          </a:solidFill>
        </p:spPr>
        <p:txBody>
          <a:bodyPr wrap="none" lIns="91440" tIns="45720" rIns="91440" bIns="45720">
            <a:spAutoFit/>
          </a:bodyPr>
          <a:lstStyle/>
          <a:p>
            <a:pPr algn="ctr"/>
            <a:r>
              <a:rPr lang="en-US" sz="2000" b="1" dirty="0" smtClean="0">
                <a:ln w="6600">
                  <a:solidFill>
                    <a:schemeClr val="accent2"/>
                  </a:solidFill>
                  <a:prstDash val="solid"/>
                </a:ln>
                <a:solidFill>
                  <a:srgbClr val="FFFFFF"/>
                </a:solidFill>
                <a:effectLst>
                  <a:outerShdw dist="38100" dir="2700000" algn="tl" rotWithShape="0">
                    <a:schemeClr val="accent2"/>
                  </a:outerShdw>
                </a:effectLst>
              </a:rPr>
              <a:t>MQ-135</a:t>
            </a:r>
          </a:p>
          <a:p>
            <a:pPr algn="ctr"/>
            <a:r>
              <a:rPr lang="en-US" sz="2000" b="1" cap="none" spc="0" dirty="0" smtClean="0">
                <a:ln w="6600">
                  <a:solidFill>
                    <a:schemeClr val="accent2"/>
                  </a:solidFill>
                  <a:prstDash val="solid"/>
                </a:ln>
                <a:solidFill>
                  <a:srgbClr val="FFFFFF"/>
                </a:solidFill>
                <a:effectLst>
                  <a:outerShdw dist="38100" dir="2700000" algn="tl" rotWithShape="0">
                    <a:schemeClr val="accent2"/>
                  </a:outerShdw>
                </a:effectLst>
              </a:rPr>
              <a:t>(Air Quality)</a:t>
            </a:r>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8" name="Rectangle 17"/>
          <p:cNvSpPr/>
          <p:nvPr/>
        </p:nvSpPr>
        <p:spPr>
          <a:xfrm>
            <a:off x="784689" y="5321869"/>
            <a:ext cx="1529585" cy="707886"/>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MQ-2</a:t>
            </a:r>
            <a:endParaRPr lang="en-US" sz="2000" dirty="0" smtClean="0">
              <a:ln w="0"/>
              <a:effectLst>
                <a:outerShdw blurRad="38100" dist="19050" dir="2700000" algn="tl" rotWithShape="0">
                  <a:schemeClr val="dk1">
                    <a:alpha val="40000"/>
                  </a:schemeClr>
                </a:outerShdw>
              </a:effectLst>
            </a:endParaRPr>
          </a:p>
          <a:p>
            <a:pPr algn="ctr"/>
            <a:r>
              <a:rPr lang="en-US" sz="2000" dirty="0" smtClean="0">
                <a:ln w="0"/>
                <a:effectLst>
                  <a:outerShdw blurRad="38100" dist="19050" dir="2700000" algn="tl" rotWithShape="0">
                    <a:schemeClr val="dk1">
                      <a:alpha val="40000"/>
                    </a:schemeClr>
                  </a:outerShdw>
                </a:effectLst>
              </a:rPr>
              <a:t>(Gas Sensor)</a:t>
            </a:r>
            <a:endParaRPr lang="en-US" sz="2000" dirty="0">
              <a:ln w="0"/>
              <a:effectLst>
                <a:outerShdw blurRad="38100" dist="19050" dir="2700000" algn="tl" rotWithShape="0">
                  <a:schemeClr val="dk1">
                    <a:alpha val="40000"/>
                  </a:schemeClr>
                </a:outerShdw>
              </a:effectLst>
            </a:endParaRPr>
          </a:p>
        </p:txBody>
      </p:sp>
      <p:sp>
        <p:nvSpPr>
          <p:cNvPr id="19" name="Rectangle 18"/>
          <p:cNvSpPr/>
          <p:nvPr/>
        </p:nvSpPr>
        <p:spPr>
          <a:xfrm>
            <a:off x="3526969" y="1926771"/>
            <a:ext cx="827917" cy="3970318"/>
          </a:xfrm>
          <a:prstGeom prst="rect">
            <a:avLst/>
          </a:prstGeom>
          <a:noFill/>
        </p:spPr>
        <p:txBody>
          <a:bodyPr wrap="square" lIns="91440" tIns="45720" rIns="91440" bIns="45720">
            <a:spAutoFit/>
          </a:bodyPr>
          <a:lstStyle/>
          <a:p>
            <a:pPr algn="ctr"/>
            <a:r>
              <a:rPr lang="en-US" sz="3600" b="1" dirty="0" smtClean="0">
                <a:ln w="9525">
                  <a:solidFill>
                    <a:schemeClr val="bg1"/>
                  </a:solidFill>
                  <a:prstDash val="solid"/>
                </a:ln>
                <a:effectLst>
                  <a:outerShdw blurRad="12700" dist="38100" dir="2700000" algn="tl" rotWithShape="0">
                    <a:schemeClr val="bg1">
                      <a:lumMod val="50000"/>
                    </a:schemeClr>
                  </a:outerShdw>
                </a:effectLst>
              </a:rPr>
              <a:t>N</a:t>
            </a:r>
          </a:p>
          <a:p>
            <a:pPr algn="ctr"/>
            <a:r>
              <a:rPr lang="en-US" sz="3600" b="1" dirty="0" smtClean="0">
                <a:ln w="9525">
                  <a:solidFill>
                    <a:schemeClr val="bg1"/>
                  </a:solidFill>
                  <a:prstDash val="solid"/>
                </a:ln>
                <a:effectLst>
                  <a:outerShdw blurRad="12700" dist="38100" dir="2700000" algn="tl" rotWithShape="0">
                    <a:schemeClr val="bg1">
                      <a:lumMod val="50000"/>
                    </a:schemeClr>
                  </a:outerShdw>
                </a:effectLst>
              </a:rPr>
              <a:t>O</a:t>
            </a:r>
          </a:p>
          <a:p>
            <a:pPr algn="ctr"/>
            <a:r>
              <a:rPr lang="en-US" sz="3600" b="1" dirty="0" smtClean="0">
                <a:ln w="9525">
                  <a:solidFill>
                    <a:schemeClr val="bg1"/>
                  </a:solidFill>
                  <a:prstDash val="solid"/>
                </a:ln>
                <a:effectLst>
                  <a:outerShdw blurRad="12700" dist="38100" dir="2700000" algn="tl" rotWithShape="0">
                    <a:schemeClr val="bg1">
                      <a:lumMod val="50000"/>
                    </a:schemeClr>
                  </a:outerShdw>
                </a:effectLst>
              </a:rPr>
              <a:t>D</a:t>
            </a:r>
          </a:p>
          <a:p>
            <a:pPr algn="ctr"/>
            <a:r>
              <a:rPr lang="en-US" sz="3600" b="1" dirty="0" smtClean="0">
                <a:ln w="9525">
                  <a:solidFill>
                    <a:schemeClr val="bg1"/>
                  </a:solidFill>
                  <a:prstDash val="solid"/>
                </a:ln>
                <a:effectLst>
                  <a:outerShdw blurRad="12700" dist="38100" dir="2700000" algn="tl" rotWithShape="0">
                    <a:schemeClr val="bg1">
                      <a:lumMod val="50000"/>
                    </a:schemeClr>
                  </a:outerShdw>
                </a:effectLst>
              </a:rPr>
              <a:t>E</a:t>
            </a:r>
          </a:p>
          <a:p>
            <a:pPr algn="ctr"/>
            <a:r>
              <a:rPr lang="en-US" sz="3600" b="1" dirty="0" smtClean="0">
                <a:ln w="9525">
                  <a:solidFill>
                    <a:schemeClr val="bg1"/>
                  </a:solidFill>
                  <a:prstDash val="solid"/>
                </a:ln>
                <a:effectLst>
                  <a:outerShdw blurRad="12700" dist="38100" dir="2700000" algn="tl" rotWithShape="0">
                    <a:schemeClr val="bg1">
                      <a:lumMod val="50000"/>
                    </a:schemeClr>
                  </a:outerShdw>
                </a:effectLst>
              </a:rPr>
              <a:t>M</a:t>
            </a:r>
          </a:p>
          <a:p>
            <a:pPr algn="ctr"/>
            <a:r>
              <a:rPr lang="en-US" sz="3600" b="1" dirty="0" smtClean="0">
                <a:ln w="9525">
                  <a:solidFill>
                    <a:schemeClr val="bg1"/>
                  </a:solidFill>
                  <a:prstDash val="solid"/>
                </a:ln>
                <a:effectLst>
                  <a:outerShdw blurRad="12700" dist="38100" dir="2700000" algn="tl" rotWithShape="0">
                    <a:schemeClr val="bg1">
                      <a:lumMod val="50000"/>
                    </a:schemeClr>
                  </a:outerShdw>
                </a:effectLst>
              </a:rPr>
              <a:t>C</a:t>
            </a:r>
          </a:p>
          <a:p>
            <a:pPr algn="ctr"/>
            <a:r>
              <a:rPr lang="en-US" sz="3600" b="1" dirty="0">
                <a:ln w="9525">
                  <a:solidFill>
                    <a:schemeClr val="bg1"/>
                  </a:solidFill>
                  <a:prstDash val="solid"/>
                </a:ln>
                <a:effectLst>
                  <a:outerShdw blurRad="12700" dist="38100" dir="2700000" algn="tl" rotWithShape="0">
                    <a:schemeClr val="bg1">
                      <a:lumMod val="50000"/>
                    </a:schemeClr>
                  </a:outerShdw>
                </a:effectLst>
              </a:rPr>
              <a:t>U</a:t>
            </a:r>
          </a:p>
        </p:txBody>
      </p:sp>
      <p:sp>
        <p:nvSpPr>
          <p:cNvPr id="21" name="Rectangle 20"/>
          <p:cNvSpPr/>
          <p:nvPr/>
        </p:nvSpPr>
        <p:spPr>
          <a:xfrm>
            <a:off x="5965598" y="3352949"/>
            <a:ext cx="1941557" cy="7825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5965598" y="3550699"/>
            <a:ext cx="1941557" cy="461665"/>
          </a:xfrm>
          <a:prstGeom prst="rect">
            <a:avLst/>
          </a:prstGeom>
          <a:noFill/>
        </p:spPr>
        <p:txBody>
          <a:bodyPr wrap="none" lIns="91440" tIns="45720" rIns="91440" bIns="45720">
            <a:spAutoFit/>
          </a:bodyPr>
          <a:lstStyle/>
          <a:p>
            <a:pPr algn="ctr"/>
            <a:r>
              <a:rPr lang="en-US" sz="2400" b="1" dirty="0" smtClean="0">
                <a:ln w="9525">
                  <a:solidFill>
                    <a:schemeClr val="bg1"/>
                  </a:solidFill>
                  <a:prstDash val="solid"/>
                </a:ln>
                <a:effectLst>
                  <a:outerShdw blurRad="12700" dist="38100" dir="2700000" algn="tl" rotWithShape="0">
                    <a:schemeClr val="bg1">
                      <a:lumMod val="50000"/>
                    </a:schemeClr>
                  </a:outerShdw>
                </a:effectLst>
              </a:rPr>
              <a:t>Watson IOT</a:t>
            </a:r>
            <a:endPar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3" name="Rectangle 22"/>
          <p:cNvSpPr/>
          <p:nvPr/>
        </p:nvSpPr>
        <p:spPr>
          <a:xfrm>
            <a:off x="5965598" y="4781006"/>
            <a:ext cx="1941557" cy="8752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6434705" y="2965923"/>
            <a:ext cx="1011124" cy="923330"/>
          </a:xfrm>
          <a:prstGeom prst="rect">
            <a:avLst/>
          </a:prstGeom>
          <a:noFill/>
        </p:spPr>
        <p:txBody>
          <a:bodyPr wrap="square" lIns="91440" tIns="45720" rIns="91440" bIns="45720">
            <a:spAutoFit/>
          </a:bodyPr>
          <a:lstStyle/>
          <a:p>
            <a:pPr algn="ct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5" name="Rectangle 24"/>
          <p:cNvSpPr/>
          <p:nvPr/>
        </p:nvSpPr>
        <p:spPr>
          <a:xfrm>
            <a:off x="5260883" y="4957001"/>
            <a:ext cx="3429564" cy="523220"/>
          </a:xfrm>
          <a:prstGeom prst="rect">
            <a:avLst/>
          </a:prstGeom>
          <a:noFill/>
        </p:spPr>
        <p:txBody>
          <a:bodyPr wrap="square" lIns="91440" tIns="45720" rIns="91440" bIns="45720">
            <a:spAutoFit/>
          </a:bodyPr>
          <a:lstStyle/>
          <a:p>
            <a:pPr algn="ctr"/>
            <a:r>
              <a:rPr lang="en-US"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Node-Red</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8" name="Rectangle 27"/>
          <p:cNvSpPr/>
          <p:nvPr/>
        </p:nvSpPr>
        <p:spPr>
          <a:xfrm>
            <a:off x="9382686" y="1868551"/>
            <a:ext cx="2175544" cy="13235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9377885" y="2249693"/>
            <a:ext cx="2234906" cy="523220"/>
          </a:xfrm>
          <a:prstGeom prst="rect">
            <a:avLst/>
          </a:prstGeom>
          <a:noFill/>
        </p:spPr>
        <p:txBody>
          <a:bodyPr wrap="none" lIns="91440" tIns="45720" rIns="91440" bIns="45720">
            <a:spAutoFit/>
          </a:bodyPr>
          <a:lstStyle/>
          <a:p>
            <a:pPr algn="ctr"/>
            <a:r>
              <a:rPr lang="en-US"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Mobile App</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36" name="Straight Arrow Connector 35"/>
          <p:cNvCxnSpPr>
            <a:stCxn id="8" idx="3"/>
          </p:cNvCxnSpPr>
          <p:nvPr/>
        </p:nvCxnSpPr>
        <p:spPr>
          <a:xfrm flipV="1">
            <a:off x="2434251" y="1884318"/>
            <a:ext cx="86412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9" idx="3"/>
            <a:endCxn id="11" idx="1"/>
          </p:cNvCxnSpPr>
          <p:nvPr/>
        </p:nvCxnSpPr>
        <p:spPr>
          <a:xfrm flipV="1">
            <a:off x="2429691" y="3807822"/>
            <a:ext cx="86412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3"/>
          </p:cNvCxnSpPr>
          <p:nvPr/>
        </p:nvCxnSpPr>
        <p:spPr>
          <a:xfrm flipV="1">
            <a:off x="2429692" y="5656217"/>
            <a:ext cx="866808" cy="19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2" idx="1"/>
          </p:cNvCxnSpPr>
          <p:nvPr/>
        </p:nvCxnSpPr>
        <p:spPr>
          <a:xfrm flipV="1">
            <a:off x="4665410" y="3899264"/>
            <a:ext cx="905998" cy="12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379923" y="2439932"/>
            <a:ext cx="100276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3025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02" y="235351"/>
            <a:ext cx="7603363" cy="707886"/>
          </a:xfrm>
          <a:prstGeom prst="rect">
            <a:avLst/>
          </a:prstGeom>
          <a:noFill/>
        </p:spPr>
        <p:txBody>
          <a:bodyPr wrap="none" lIns="91440" tIns="45720" rIns="91440" bIns="45720">
            <a:spAutoFit/>
          </a:bodyPr>
          <a:lstStyle/>
          <a:p>
            <a:pPr algn="ctr"/>
            <a:r>
              <a:rPr lang="en-US" sz="4000" b="1" u="sng" cap="none" spc="0" dirty="0" smtClean="0">
                <a:ln w="6600">
                  <a:solidFill>
                    <a:schemeClr val="accent2"/>
                  </a:solidFill>
                  <a:prstDash val="solid"/>
                </a:ln>
                <a:solidFill>
                  <a:srgbClr val="FFFFFF"/>
                </a:solidFill>
                <a:effectLst>
                  <a:outerShdw dist="38100" dir="2700000" algn="tl" rotWithShape="0">
                    <a:schemeClr val="accent2"/>
                  </a:outerShdw>
                </a:effectLst>
              </a:rPr>
              <a:t>HARDWARE COMPONENTS</a:t>
            </a:r>
            <a:r>
              <a:rPr lang="en-US" sz="4000" b="1" cap="none" spc="0" dirty="0" smtClean="0">
                <a:ln w="6600">
                  <a:solidFill>
                    <a:schemeClr val="accent2"/>
                  </a:solidFill>
                  <a:prstDash val="solid"/>
                </a:ln>
                <a:solidFill>
                  <a:srgbClr val="FFFFFF"/>
                </a:solidFill>
                <a:effectLst>
                  <a:outerShdw dist="38100" dir="2700000" algn="tl" rotWithShape="0">
                    <a:schemeClr val="accent2"/>
                  </a:outerShdw>
                </a:effectLst>
              </a:rPr>
              <a:t>:</a:t>
            </a:r>
            <a:endParaRPr lang="en-US" sz="4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Rectangle 3"/>
          <p:cNvSpPr/>
          <p:nvPr/>
        </p:nvSpPr>
        <p:spPr>
          <a:xfrm>
            <a:off x="208471" y="1009798"/>
            <a:ext cx="4023895" cy="646331"/>
          </a:xfrm>
          <a:prstGeom prst="rect">
            <a:avLst/>
          </a:prstGeom>
          <a:noFill/>
        </p:spPr>
        <p:txBody>
          <a:bodyPr wrap="square" lIns="91440" tIns="45720" rIns="91440" bIns="45720">
            <a:spAutoFit/>
          </a:bodyPr>
          <a:lstStyle/>
          <a:p>
            <a:pPr algn="ctr"/>
            <a:r>
              <a:rPr lang="en-US" sz="36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a:t>
            </a:r>
            <a:r>
              <a:rPr lang="en-US" sz="3600" b="1" u="sng"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:DHT-11 Sensor</a:t>
            </a:r>
            <a:endParaRPr lang="en-US" sz="36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422" y="3140847"/>
            <a:ext cx="4535711" cy="2587600"/>
          </a:xfrm>
          <a:prstGeom prst="rect">
            <a:avLst/>
          </a:prstGeom>
        </p:spPr>
      </p:pic>
      <p:sp>
        <p:nvSpPr>
          <p:cNvPr id="3" name="Rectangle 2"/>
          <p:cNvSpPr/>
          <p:nvPr/>
        </p:nvSpPr>
        <p:spPr>
          <a:xfrm>
            <a:off x="565570" y="4112186"/>
            <a:ext cx="5957155" cy="1323439"/>
          </a:xfrm>
          <a:prstGeom prst="rect">
            <a:avLst/>
          </a:prstGeom>
          <a:noFill/>
        </p:spPr>
        <p:txBody>
          <a:bodyPr wrap="square">
            <a:spAutoFit/>
          </a:bodyPr>
          <a:lstStyle/>
          <a:p>
            <a:r>
              <a:rPr lang="en-IN" sz="2000" dirty="0"/>
              <a:t>Pin No</a:t>
            </a:r>
            <a:r>
              <a:rPr lang="en-IN" sz="2000" dirty="0" smtClean="0"/>
              <a:t>. </a:t>
            </a:r>
            <a:r>
              <a:rPr lang="en-IN" sz="2000" dirty="0"/>
              <a:t>	Symbol	Descriptions</a:t>
            </a:r>
          </a:p>
          <a:p>
            <a:r>
              <a:rPr lang="en-IN" sz="2000" dirty="0"/>
              <a:t>1	</a:t>
            </a:r>
            <a:r>
              <a:rPr lang="en-IN" sz="2000" dirty="0" smtClean="0"/>
              <a:t>        DOUT</a:t>
            </a:r>
            <a:r>
              <a:rPr lang="en-IN" sz="2000" dirty="0"/>
              <a:t>	Communication port</a:t>
            </a:r>
          </a:p>
          <a:p>
            <a:r>
              <a:rPr lang="en-IN" sz="2000" dirty="0"/>
              <a:t>2	</a:t>
            </a:r>
            <a:r>
              <a:rPr lang="en-IN" sz="2000" dirty="0" smtClean="0"/>
              <a:t>        GND</a:t>
            </a:r>
            <a:r>
              <a:rPr lang="en-IN" sz="2000" dirty="0"/>
              <a:t>	Power ground</a:t>
            </a:r>
          </a:p>
          <a:p>
            <a:r>
              <a:rPr lang="en-IN" sz="2000" dirty="0"/>
              <a:t>3	</a:t>
            </a:r>
            <a:r>
              <a:rPr lang="en-IN" sz="2000" dirty="0" smtClean="0"/>
              <a:t>         VCC</a:t>
            </a:r>
            <a:r>
              <a:rPr lang="en-IN" sz="2000" dirty="0"/>
              <a:t>	Positive power supply (3.3V-5.5V</a:t>
            </a:r>
            <a:r>
              <a:rPr lang="en-IN" sz="2000" dirty="0" smtClean="0"/>
              <a:t>)</a:t>
            </a:r>
            <a:endParaRPr lang="en-IN" sz="2000" dirty="0"/>
          </a:p>
        </p:txBody>
      </p:sp>
      <p:sp>
        <p:nvSpPr>
          <p:cNvPr id="11" name="Rectangle 10"/>
          <p:cNvSpPr/>
          <p:nvPr/>
        </p:nvSpPr>
        <p:spPr>
          <a:xfrm>
            <a:off x="1008422" y="2027924"/>
            <a:ext cx="5071453" cy="369332"/>
          </a:xfrm>
          <a:prstGeom prst="rect">
            <a:avLst/>
          </a:prstGeom>
        </p:spPr>
        <p:txBody>
          <a:bodyPr wrap="none">
            <a:spAutoFit/>
          </a:bodyPr>
          <a:lstStyle/>
          <a:p>
            <a:r>
              <a:rPr lang="en-IN" dirty="0" smtClean="0"/>
              <a:t>DHT -11 sensor is a Temperature-Humidity Sensor .</a:t>
            </a:r>
            <a:endParaRPr lang="en-IN" dirty="0"/>
          </a:p>
        </p:txBody>
      </p:sp>
      <p:sp>
        <p:nvSpPr>
          <p:cNvPr id="12" name="Right Arrow 11"/>
          <p:cNvSpPr/>
          <p:nvPr/>
        </p:nvSpPr>
        <p:spPr>
          <a:xfrm>
            <a:off x="766375" y="2125184"/>
            <a:ext cx="242047" cy="174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1008422" y="2494516"/>
            <a:ext cx="6096000" cy="646331"/>
          </a:xfrm>
          <a:prstGeom prst="rect">
            <a:avLst/>
          </a:prstGeom>
        </p:spPr>
        <p:txBody>
          <a:bodyPr>
            <a:spAutoFit/>
          </a:bodyPr>
          <a:lstStyle/>
          <a:p>
            <a:r>
              <a:rPr lang="en-US" dirty="0"/>
              <a:t>This module can be applied to environmental temperature &amp; humility measurement.</a:t>
            </a:r>
            <a:endParaRPr lang="en-IN" dirty="0"/>
          </a:p>
        </p:txBody>
      </p:sp>
      <p:sp>
        <p:nvSpPr>
          <p:cNvPr id="15" name="Right Arrow 14"/>
          <p:cNvSpPr/>
          <p:nvPr/>
        </p:nvSpPr>
        <p:spPr>
          <a:xfrm>
            <a:off x="766374" y="2574810"/>
            <a:ext cx="242047" cy="174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008421" y="3218507"/>
            <a:ext cx="2926763" cy="369332"/>
          </a:xfrm>
          <a:prstGeom prst="rect">
            <a:avLst/>
          </a:prstGeom>
        </p:spPr>
        <p:txBody>
          <a:bodyPr wrap="none">
            <a:spAutoFit/>
          </a:bodyPr>
          <a:lstStyle/>
          <a:p>
            <a:r>
              <a:rPr lang="en-IN" dirty="0"/>
              <a:t>Operating voltage	3.3V-5.5V</a:t>
            </a:r>
          </a:p>
        </p:txBody>
      </p:sp>
      <p:pic>
        <p:nvPicPr>
          <p:cNvPr id="17" name="Picture 16"/>
          <p:cNvPicPr>
            <a:picLocks noChangeAspect="1"/>
          </p:cNvPicPr>
          <p:nvPr/>
        </p:nvPicPr>
        <p:blipFill>
          <a:blip r:embed="rId3"/>
          <a:stretch>
            <a:fillRect/>
          </a:stretch>
        </p:blipFill>
        <p:spPr>
          <a:xfrm>
            <a:off x="766374" y="3273969"/>
            <a:ext cx="262151" cy="231668"/>
          </a:xfrm>
          <a:prstGeom prst="rect">
            <a:avLst/>
          </a:prstGeom>
        </p:spPr>
      </p:pic>
    </p:spTree>
    <p:extLst>
      <p:ext uri="{BB962C8B-B14F-4D97-AF65-F5344CB8AC3E}">
        <p14:creationId xmlns:p14="http://schemas.microsoft.com/office/powerpoint/2010/main" val="2262623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2507" y="458797"/>
            <a:ext cx="5023264" cy="646331"/>
          </a:xfrm>
          <a:prstGeom prst="rect">
            <a:avLst/>
          </a:prstGeom>
          <a:noFill/>
        </p:spPr>
        <p:txBody>
          <a:bodyPr wrap="square" lIns="91440" tIns="45720" rIns="91440" bIns="45720">
            <a:spAutoFit/>
          </a:bodyPr>
          <a:lstStyle/>
          <a:p>
            <a:pPr algn="ctr"/>
            <a:r>
              <a:rPr lang="en-US" sz="36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a:t>
            </a:r>
            <a:r>
              <a:rPr lang="en-US" sz="3600" b="1" u="sng"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:Nodemcu ESP8266</a:t>
            </a:r>
            <a:endParaRPr lang="en-US" sz="36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723" y="4208930"/>
            <a:ext cx="3668807" cy="1757081"/>
          </a:xfrm>
          <a:prstGeom prst="rect">
            <a:avLst/>
          </a:prstGeom>
        </p:spPr>
      </p:pic>
      <p:sp>
        <p:nvSpPr>
          <p:cNvPr id="5" name="Rectangle 4"/>
          <p:cNvSpPr/>
          <p:nvPr/>
        </p:nvSpPr>
        <p:spPr>
          <a:xfrm>
            <a:off x="667870" y="1423645"/>
            <a:ext cx="6297706" cy="2585323"/>
          </a:xfrm>
          <a:prstGeom prst="rect">
            <a:avLst/>
          </a:prstGeom>
        </p:spPr>
        <p:txBody>
          <a:bodyPr wrap="square">
            <a:spAutoFit/>
          </a:bodyPr>
          <a:lstStyle/>
          <a:p>
            <a:r>
              <a:rPr lang="en-US" dirty="0"/>
              <a:t>NodeMCU is an open source Lua based firmware for the ESP8266 </a:t>
            </a:r>
            <a:r>
              <a:rPr lang="en-US" dirty="0" smtClean="0"/>
              <a:t>Wi-Fi </a:t>
            </a:r>
            <a:r>
              <a:rPr lang="en-US" dirty="0"/>
              <a:t>SOC from Espressif and uses an on-module flash-based SPIFFS file system. NodeMCU is implemented in C and is layered on the Espressif NON-OS SDK.</a:t>
            </a:r>
          </a:p>
          <a:p>
            <a:endParaRPr lang="en-US" dirty="0"/>
          </a:p>
          <a:p>
            <a:r>
              <a:rPr lang="en-US" dirty="0"/>
              <a:t>The firmware was initially developed as is a companion project to the popular ESP8266-based NodeMCU development modules, but the project is now community-supported, and the firmware can now be run on any ESP module</a:t>
            </a:r>
            <a:endParaRPr lang="en-IN" dirty="0"/>
          </a:p>
        </p:txBody>
      </p:sp>
      <p:sp>
        <p:nvSpPr>
          <p:cNvPr id="6" name="Rectangle 5"/>
          <p:cNvSpPr/>
          <p:nvPr/>
        </p:nvSpPr>
        <p:spPr>
          <a:xfrm>
            <a:off x="8323858" y="781962"/>
            <a:ext cx="6096000" cy="4524315"/>
          </a:xfrm>
          <a:prstGeom prst="rect">
            <a:avLst/>
          </a:prstGeom>
        </p:spPr>
        <p:txBody>
          <a:bodyPr>
            <a:spAutoFit/>
          </a:bodyPr>
          <a:lstStyle/>
          <a:p>
            <a:endParaRPr lang="en-IN" dirty="0"/>
          </a:p>
          <a:p>
            <a:r>
              <a:rPr lang="en-IN" u="sng" dirty="0"/>
              <a:t>I/O </a:t>
            </a:r>
            <a:r>
              <a:rPr lang="en-IN" u="sng" dirty="0" smtClean="0"/>
              <a:t>index  </a:t>
            </a:r>
            <a:r>
              <a:rPr lang="en-IN" dirty="0"/>
              <a:t>	</a:t>
            </a:r>
            <a:r>
              <a:rPr lang="en-IN" u="sng" dirty="0"/>
              <a:t>ESP8266 </a:t>
            </a:r>
            <a:r>
              <a:rPr lang="en-IN" u="sng" dirty="0" smtClean="0"/>
              <a:t>pin</a:t>
            </a:r>
          </a:p>
          <a:p>
            <a:endParaRPr lang="en-IN" dirty="0"/>
          </a:p>
          <a:p>
            <a:r>
              <a:rPr lang="en-IN" dirty="0"/>
              <a:t>0 </a:t>
            </a:r>
            <a:r>
              <a:rPr lang="en-IN" dirty="0" smtClean="0"/>
              <a:t>[*]  </a:t>
            </a:r>
            <a:r>
              <a:rPr lang="en-IN" dirty="0"/>
              <a:t>	</a:t>
            </a:r>
            <a:r>
              <a:rPr lang="en-IN" dirty="0" smtClean="0"/>
              <a:t>       GPIO16</a:t>
            </a:r>
            <a:endParaRPr lang="en-IN" dirty="0"/>
          </a:p>
          <a:p>
            <a:r>
              <a:rPr lang="en-IN" dirty="0"/>
              <a:t>1	</a:t>
            </a:r>
            <a:r>
              <a:rPr lang="en-IN" dirty="0" smtClean="0"/>
              <a:t>              GPIO5</a:t>
            </a:r>
            <a:endParaRPr lang="en-IN" dirty="0"/>
          </a:p>
          <a:p>
            <a:r>
              <a:rPr lang="en-IN" dirty="0"/>
              <a:t>2	</a:t>
            </a:r>
            <a:r>
              <a:rPr lang="en-IN" dirty="0" smtClean="0"/>
              <a:t>              GPIO4</a:t>
            </a:r>
            <a:endParaRPr lang="en-IN" dirty="0"/>
          </a:p>
          <a:p>
            <a:r>
              <a:rPr lang="en-IN" dirty="0"/>
              <a:t>3	</a:t>
            </a:r>
            <a:r>
              <a:rPr lang="en-IN" dirty="0" smtClean="0"/>
              <a:t>              GPIO0</a:t>
            </a:r>
            <a:endParaRPr lang="en-IN" dirty="0"/>
          </a:p>
          <a:p>
            <a:r>
              <a:rPr lang="en-IN" dirty="0"/>
              <a:t>4	</a:t>
            </a:r>
            <a:r>
              <a:rPr lang="en-IN" dirty="0" smtClean="0"/>
              <a:t>		GPIO2</a:t>
            </a:r>
            <a:endParaRPr lang="en-IN" dirty="0"/>
          </a:p>
          <a:p>
            <a:r>
              <a:rPr lang="en-IN" dirty="0"/>
              <a:t>5	</a:t>
            </a:r>
            <a:r>
              <a:rPr lang="en-IN" dirty="0" smtClean="0"/>
              <a:t>		GPIO14</a:t>
            </a:r>
            <a:endParaRPr lang="en-IN" dirty="0"/>
          </a:p>
          <a:p>
            <a:r>
              <a:rPr lang="en-IN" dirty="0"/>
              <a:t>6	</a:t>
            </a:r>
            <a:r>
              <a:rPr lang="en-IN" dirty="0" smtClean="0"/>
              <a:t>		GPIO12</a:t>
            </a:r>
            <a:endParaRPr lang="en-IN" dirty="0"/>
          </a:p>
          <a:p>
            <a:r>
              <a:rPr lang="en-IN" dirty="0"/>
              <a:t>7	</a:t>
            </a:r>
            <a:r>
              <a:rPr lang="en-IN" dirty="0" smtClean="0"/>
              <a:t>		GPIO13</a:t>
            </a:r>
            <a:endParaRPr lang="en-IN" dirty="0"/>
          </a:p>
          <a:p>
            <a:r>
              <a:rPr lang="en-IN" dirty="0"/>
              <a:t>8	</a:t>
            </a:r>
            <a:r>
              <a:rPr lang="en-IN" dirty="0" smtClean="0"/>
              <a:t>		GPIO15</a:t>
            </a:r>
            <a:endParaRPr lang="en-IN" dirty="0"/>
          </a:p>
          <a:p>
            <a:r>
              <a:rPr lang="en-IN" dirty="0"/>
              <a:t>9	</a:t>
            </a:r>
            <a:r>
              <a:rPr lang="en-IN" dirty="0" smtClean="0"/>
              <a:t>		GPIO3</a:t>
            </a:r>
            <a:endParaRPr lang="en-IN" dirty="0"/>
          </a:p>
          <a:p>
            <a:r>
              <a:rPr lang="en-IN" dirty="0"/>
              <a:t>10	</a:t>
            </a:r>
            <a:r>
              <a:rPr lang="en-IN" dirty="0" smtClean="0"/>
              <a:t>		GPIO1</a:t>
            </a:r>
            <a:endParaRPr lang="en-IN" dirty="0"/>
          </a:p>
          <a:p>
            <a:r>
              <a:rPr lang="en-IN" dirty="0"/>
              <a:t>11	</a:t>
            </a:r>
            <a:r>
              <a:rPr lang="en-IN" dirty="0" smtClean="0"/>
              <a:t>		GPIO9</a:t>
            </a:r>
            <a:endParaRPr lang="en-IN" dirty="0"/>
          </a:p>
          <a:p>
            <a:r>
              <a:rPr lang="en-IN" dirty="0"/>
              <a:t>12	</a:t>
            </a:r>
            <a:r>
              <a:rPr lang="en-IN" dirty="0" smtClean="0"/>
              <a:t>		GPIO10</a:t>
            </a:r>
            <a:endParaRPr lang="en-IN" dirty="0"/>
          </a:p>
        </p:txBody>
      </p:sp>
    </p:spTree>
    <p:extLst>
      <p:ext uri="{BB962C8B-B14F-4D97-AF65-F5344CB8AC3E}">
        <p14:creationId xmlns:p14="http://schemas.microsoft.com/office/powerpoint/2010/main" val="55913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5999" y="933725"/>
            <a:ext cx="7824651" cy="5824083"/>
          </a:xfrm>
          <a:prstGeom prst="rect">
            <a:avLst/>
          </a:prstGeom>
        </p:spPr>
      </p:pic>
      <p:sp>
        <p:nvSpPr>
          <p:cNvPr id="3" name="Rectangle 2"/>
          <p:cNvSpPr/>
          <p:nvPr/>
        </p:nvSpPr>
        <p:spPr>
          <a:xfrm>
            <a:off x="4271878" y="198009"/>
            <a:ext cx="3852891" cy="584775"/>
          </a:xfrm>
          <a:prstGeom prst="rect">
            <a:avLst/>
          </a:prstGeom>
          <a:noFill/>
        </p:spPr>
        <p:txBody>
          <a:bodyPr wrap="square" lIns="91440" tIns="45720" rIns="91440" bIns="45720">
            <a:spAutoFit/>
          </a:bodyPr>
          <a:lstStyle/>
          <a:p>
            <a:pPr algn="ctr"/>
            <a:r>
              <a:rPr lang="en-US" sz="3200" b="0" u="sng" cap="none" spc="0" dirty="0" smtClean="0">
                <a:ln w="0"/>
                <a:solidFill>
                  <a:schemeClr val="tx1"/>
                </a:solidFill>
                <a:effectLst>
                  <a:outerShdw blurRad="38100" dist="19050" dir="2700000" algn="tl" rotWithShape="0">
                    <a:schemeClr val="dk1">
                      <a:alpha val="40000"/>
                    </a:schemeClr>
                  </a:outerShdw>
                </a:effectLst>
              </a:rPr>
              <a:t>NODEMCU</a:t>
            </a:r>
            <a:endParaRPr lang="en-US" sz="32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73483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545" y="247518"/>
            <a:ext cx="2689308" cy="646331"/>
          </a:xfrm>
          <a:prstGeom prst="rect">
            <a:avLst/>
          </a:prstGeom>
          <a:noFill/>
        </p:spPr>
        <p:txBody>
          <a:bodyPr wrap="square" lIns="91440" tIns="45720" rIns="91440" bIns="45720">
            <a:spAutoFit/>
          </a:bodyPr>
          <a:lstStyle/>
          <a:p>
            <a:pPr algn="ctr"/>
            <a:r>
              <a:rPr lang="en-US" sz="3600" b="1" u="sng"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3:MQ-135</a:t>
            </a:r>
            <a:endParaRPr lang="en-US" sz="36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Picture 2"/>
          <p:cNvPicPr>
            <a:picLocks noChangeAspect="1"/>
          </p:cNvPicPr>
          <p:nvPr/>
        </p:nvPicPr>
        <p:blipFill>
          <a:blip r:embed="rId2"/>
          <a:stretch>
            <a:fillRect/>
          </a:stretch>
        </p:blipFill>
        <p:spPr>
          <a:xfrm>
            <a:off x="8286134" y="2232213"/>
            <a:ext cx="3045706" cy="3054384"/>
          </a:xfrm>
          <a:prstGeom prst="rect">
            <a:avLst/>
          </a:prstGeom>
        </p:spPr>
      </p:pic>
      <p:sp>
        <p:nvSpPr>
          <p:cNvPr id="4" name="Rectangle 3"/>
          <p:cNvSpPr/>
          <p:nvPr/>
        </p:nvSpPr>
        <p:spPr>
          <a:xfrm>
            <a:off x="1577199" y="893849"/>
            <a:ext cx="6096000" cy="2246769"/>
          </a:xfrm>
          <a:prstGeom prst="rect">
            <a:avLst/>
          </a:prstGeom>
        </p:spPr>
        <p:txBody>
          <a:bodyPr>
            <a:spAutoFit/>
          </a:bodyPr>
          <a:lstStyle/>
          <a:p>
            <a:r>
              <a:rPr lang="en-US" sz="2000" dirty="0"/>
              <a:t>Air quality sensor for detecting a wide range of gases, including NH3, NOx, alcohol, benzene, smoke and CO2. Ideal for use in office or factory. MQ135 gas sensor has high sensitivity to Ammonia, Sulfide and </a:t>
            </a:r>
            <a:r>
              <a:rPr lang="en-US" sz="2000" dirty="0" err="1"/>
              <a:t>Benze</a:t>
            </a:r>
            <a:r>
              <a:rPr lang="en-US" sz="2000" dirty="0"/>
              <a:t> steam, also sensitive to smoke and other harmful gases. It is with low cost and particularly suitable for Air quality monitoring application.</a:t>
            </a:r>
          </a:p>
        </p:txBody>
      </p:sp>
      <p:sp>
        <p:nvSpPr>
          <p:cNvPr id="5" name="Rectangle 4"/>
          <p:cNvSpPr/>
          <p:nvPr/>
        </p:nvSpPr>
        <p:spPr>
          <a:xfrm>
            <a:off x="1577199" y="3110014"/>
            <a:ext cx="6096000" cy="3016210"/>
          </a:xfrm>
          <a:prstGeom prst="rect">
            <a:avLst/>
          </a:prstGeom>
        </p:spPr>
        <p:txBody>
          <a:bodyPr>
            <a:spAutoFit/>
          </a:bodyPr>
          <a:lstStyle/>
          <a:p>
            <a:r>
              <a:rPr lang="en-US" sz="2800" u="sng" dirty="0"/>
              <a:t>Features</a:t>
            </a:r>
            <a:r>
              <a:rPr lang="en-US" sz="2800" dirty="0" smtClean="0"/>
              <a:t>:</a:t>
            </a:r>
            <a:endParaRPr lang="en-US" sz="2800" dirty="0"/>
          </a:p>
          <a:p>
            <a:r>
              <a:rPr lang="en-US" dirty="0"/>
              <a:t>	</a:t>
            </a:r>
            <a:r>
              <a:rPr lang="en-US" dirty="0" smtClean="0"/>
              <a:t>High Sensitivity.</a:t>
            </a:r>
            <a:endParaRPr lang="en-US" dirty="0"/>
          </a:p>
          <a:p>
            <a:r>
              <a:rPr lang="en-US" dirty="0" smtClean="0"/>
              <a:t>	High </a:t>
            </a:r>
            <a:r>
              <a:rPr lang="en-US" dirty="0"/>
              <a:t>sensitivity to Ammonia, Sulfide and </a:t>
            </a:r>
            <a:r>
              <a:rPr lang="en-US" dirty="0" smtClean="0"/>
              <a:t>Benzene.</a:t>
            </a:r>
            <a:endParaRPr lang="en-US" dirty="0"/>
          </a:p>
          <a:p>
            <a:r>
              <a:rPr lang="en-US" dirty="0" smtClean="0"/>
              <a:t>	Stable </a:t>
            </a:r>
            <a:r>
              <a:rPr lang="en-US" dirty="0"/>
              <a:t>and Long </a:t>
            </a:r>
            <a:r>
              <a:rPr lang="en-US" dirty="0" smtClean="0"/>
              <a:t>Life.</a:t>
            </a:r>
            <a:endParaRPr lang="en-US" dirty="0"/>
          </a:p>
          <a:p>
            <a:r>
              <a:rPr lang="en-US" dirty="0" smtClean="0"/>
              <a:t>	Detection </a:t>
            </a:r>
            <a:r>
              <a:rPr lang="en-US" dirty="0"/>
              <a:t>Range: 10 - 300 ppm NH3, 10 - 1000 ppm </a:t>
            </a:r>
            <a:r>
              <a:rPr lang="en-US" dirty="0" smtClean="0"/>
              <a:t>	Benzene</a:t>
            </a:r>
            <a:r>
              <a:rPr lang="en-US" dirty="0"/>
              <a:t>, 10 - 300 </a:t>
            </a:r>
            <a:r>
              <a:rPr lang="en-US" dirty="0" smtClean="0"/>
              <a:t>Alcohol.</a:t>
            </a:r>
            <a:endParaRPr lang="en-US" dirty="0"/>
          </a:p>
          <a:p>
            <a:r>
              <a:rPr lang="en-US" dirty="0" smtClean="0"/>
              <a:t>	Heater </a:t>
            </a:r>
            <a:r>
              <a:rPr lang="en-US" dirty="0"/>
              <a:t>Voltage: </a:t>
            </a:r>
            <a:r>
              <a:rPr lang="en-US" dirty="0" smtClean="0"/>
              <a:t>5.0V.</a:t>
            </a:r>
            <a:endParaRPr lang="en-US" dirty="0"/>
          </a:p>
          <a:p>
            <a:r>
              <a:rPr lang="en-US" dirty="0" smtClean="0"/>
              <a:t>	Dimensions</a:t>
            </a:r>
            <a:r>
              <a:rPr lang="en-US" dirty="0"/>
              <a:t>: 18mm Diameter, 17mm High excluding pins, </a:t>
            </a:r>
            <a:r>
              <a:rPr lang="en-US" dirty="0" smtClean="0"/>
              <a:t>	Pins </a:t>
            </a:r>
            <a:r>
              <a:rPr lang="en-US" dirty="0"/>
              <a:t>- 6mm High</a:t>
            </a:r>
          </a:p>
          <a:p>
            <a:r>
              <a:rPr lang="en-US" dirty="0" smtClean="0"/>
              <a:t>	Long </a:t>
            </a:r>
            <a:r>
              <a:rPr lang="en-US" dirty="0"/>
              <a:t>life and low cost</a:t>
            </a:r>
            <a:endParaRPr lang="en-IN" dirty="0"/>
          </a:p>
        </p:txBody>
      </p:sp>
      <p:pic>
        <p:nvPicPr>
          <p:cNvPr id="6" name="Picture 5"/>
          <p:cNvPicPr>
            <a:picLocks noChangeAspect="1"/>
          </p:cNvPicPr>
          <p:nvPr/>
        </p:nvPicPr>
        <p:blipFill>
          <a:blip r:embed="rId3"/>
          <a:stretch>
            <a:fillRect/>
          </a:stretch>
        </p:blipFill>
        <p:spPr>
          <a:xfrm>
            <a:off x="1796335" y="3580416"/>
            <a:ext cx="262151" cy="225572"/>
          </a:xfrm>
          <a:prstGeom prst="rect">
            <a:avLst/>
          </a:prstGeom>
        </p:spPr>
      </p:pic>
      <p:pic>
        <p:nvPicPr>
          <p:cNvPr id="7" name="Picture 6"/>
          <p:cNvPicPr>
            <a:picLocks noChangeAspect="1"/>
          </p:cNvPicPr>
          <p:nvPr/>
        </p:nvPicPr>
        <p:blipFill>
          <a:blip r:embed="rId3"/>
          <a:stretch>
            <a:fillRect/>
          </a:stretch>
        </p:blipFill>
        <p:spPr>
          <a:xfrm>
            <a:off x="1796335" y="3866777"/>
            <a:ext cx="262151" cy="225572"/>
          </a:xfrm>
          <a:prstGeom prst="rect">
            <a:avLst/>
          </a:prstGeom>
        </p:spPr>
      </p:pic>
      <p:pic>
        <p:nvPicPr>
          <p:cNvPr id="8" name="Picture 7"/>
          <p:cNvPicPr>
            <a:picLocks noChangeAspect="1"/>
          </p:cNvPicPr>
          <p:nvPr/>
        </p:nvPicPr>
        <p:blipFill>
          <a:blip r:embed="rId3"/>
          <a:stretch>
            <a:fillRect/>
          </a:stretch>
        </p:blipFill>
        <p:spPr>
          <a:xfrm>
            <a:off x="1796334" y="4132826"/>
            <a:ext cx="262151" cy="225572"/>
          </a:xfrm>
          <a:prstGeom prst="rect">
            <a:avLst/>
          </a:prstGeom>
        </p:spPr>
      </p:pic>
      <p:pic>
        <p:nvPicPr>
          <p:cNvPr id="9" name="Picture 8"/>
          <p:cNvPicPr>
            <a:picLocks noChangeAspect="1"/>
          </p:cNvPicPr>
          <p:nvPr/>
        </p:nvPicPr>
        <p:blipFill>
          <a:blip r:embed="rId3"/>
          <a:stretch>
            <a:fillRect/>
          </a:stretch>
        </p:blipFill>
        <p:spPr>
          <a:xfrm>
            <a:off x="1796334" y="4392547"/>
            <a:ext cx="262151" cy="225572"/>
          </a:xfrm>
          <a:prstGeom prst="rect">
            <a:avLst/>
          </a:prstGeom>
        </p:spPr>
      </p:pic>
      <p:pic>
        <p:nvPicPr>
          <p:cNvPr id="10" name="Picture 9"/>
          <p:cNvPicPr>
            <a:picLocks noChangeAspect="1"/>
          </p:cNvPicPr>
          <p:nvPr/>
        </p:nvPicPr>
        <p:blipFill>
          <a:blip r:embed="rId3"/>
          <a:stretch>
            <a:fillRect/>
          </a:stretch>
        </p:blipFill>
        <p:spPr>
          <a:xfrm>
            <a:off x="1796333" y="4971597"/>
            <a:ext cx="262151" cy="225572"/>
          </a:xfrm>
          <a:prstGeom prst="rect">
            <a:avLst/>
          </a:prstGeom>
        </p:spPr>
      </p:pic>
      <p:pic>
        <p:nvPicPr>
          <p:cNvPr id="11" name="Picture 10"/>
          <p:cNvPicPr>
            <a:picLocks noChangeAspect="1"/>
          </p:cNvPicPr>
          <p:nvPr/>
        </p:nvPicPr>
        <p:blipFill>
          <a:blip r:embed="rId3"/>
          <a:stretch>
            <a:fillRect/>
          </a:stretch>
        </p:blipFill>
        <p:spPr>
          <a:xfrm>
            <a:off x="1796333" y="5257958"/>
            <a:ext cx="262151" cy="225572"/>
          </a:xfrm>
          <a:prstGeom prst="rect">
            <a:avLst/>
          </a:prstGeom>
        </p:spPr>
      </p:pic>
      <p:pic>
        <p:nvPicPr>
          <p:cNvPr id="12" name="Picture 11"/>
          <p:cNvPicPr>
            <a:picLocks noChangeAspect="1"/>
          </p:cNvPicPr>
          <p:nvPr/>
        </p:nvPicPr>
        <p:blipFill>
          <a:blip r:embed="rId3"/>
          <a:stretch>
            <a:fillRect/>
          </a:stretch>
        </p:blipFill>
        <p:spPr>
          <a:xfrm>
            <a:off x="1796333" y="5774164"/>
            <a:ext cx="262151" cy="225572"/>
          </a:xfrm>
          <a:prstGeom prst="rect">
            <a:avLst/>
          </a:prstGeom>
        </p:spPr>
      </p:pic>
    </p:spTree>
    <p:extLst>
      <p:ext uri="{BB962C8B-B14F-4D97-AF65-F5344CB8AC3E}">
        <p14:creationId xmlns:p14="http://schemas.microsoft.com/office/powerpoint/2010/main" val="34879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301753" y="3133165"/>
            <a:ext cx="4182035" cy="2876713"/>
          </a:xfrm>
          <a:prstGeom prst="rect">
            <a:avLst/>
          </a:prstGeom>
        </p:spPr>
      </p:pic>
      <p:sp>
        <p:nvSpPr>
          <p:cNvPr id="6" name="Rectangle 5"/>
          <p:cNvSpPr/>
          <p:nvPr/>
        </p:nvSpPr>
        <p:spPr>
          <a:xfrm>
            <a:off x="456152" y="331711"/>
            <a:ext cx="1786066" cy="646331"/>
          </a:xfrm>
          <a:prstGeom prst="rect">
            <a:avLst/>
          </a:prstGeom>
          <a:noFill/>
        </p:spPr>
        <p:txBody>
          <a:bodyPr wrap="none" lIns="91440" tIns="45720" rIns="91440" bIns="45720">
            <a:spAutoFit/>
          </a:bodyPr>
          <a:lstStyle/>
          <a:p>
            <a:pPr algn="ctr"/>
            <a:r>
              <a:rPr lang="en-US" sz="3600" b="1" u="sng"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4:MQ-2</a:t>
            </a:r>
            <a:endParaRPr lang="en-US" sz="36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Rectangle 6"/>
          <p:cNvSpPr/>
          <p:nvPr/>
        </p:nvSpPr>
        <p:spPr>
          <a:xfrm>
            <a:off x="1349185" y="1101403"/>
            <a:ext cx="6096000" cy="2246769"/>
          </a:xfrm>
          <a:prstGeom prst="rect">
            <a:avLst/>
          </a:prstGeom>
        </p:spPr>
        <p:txBody>
          <a:bodyPr>
            <a:spAutoFit/>
          </a:bodyPr>
          <a:lstStyle/>
          <a:p>
            <a:r>
              <a:rPr lang="en-US" sz="2000" dirty="0"/>
              <a:t>The Grove - Gas Sensor(MQ2) module is useful for gas leakage detection (home and industry). It is suitable for detecting H2, LPG, CH4, CO, Alcohol, Smoke or Propane. Due to its high sensitivity and fast response time, measurement can be taken as soon as possible. The sensitivity of the sensor can be adjusted by potentiometer.</a:t>
            </a:r>
            <a:endParaRPr lang="en-IN" sz="2000" dirty="0"/>
          </a:p>
        </p:txBody>
      </p:sp>
      <p:sp>
        <p:nvSpPr>
          <p:cNvPr id="8" name="Rectangle 7"/>
          <p:cNvSpPr/>
          <p:nvPr/>
        </p:nvSpPr>
        <p:spPr>
          <a:xfrm>
            <a:off x="1205753" y="4933221"/>
            <a:ext cx="6096000" cy="1323439"/>
          </a:xfrm>
          <a:prstGeom prst="rect">
            <a:avLst/>
          </a:prstGeom>
        </p:spPr>
        <p:txBody>
          <a:bodyPr>
            <a:spAutoFit/>
          </a:bodyPr>
          <a:lstStyle/>
          <a:p>
            <a:r>
              <a:rPr lang="en-US" sz="2000" u="sng" dirty="0"/>
              <a:t> Application Ideas:</a:t>
            </a:r>
          </a:p>
          <a:p>
            <a:r>
              <a:rPr lang="en-US" sz="2000" dirty="0"/>
              <a:t>•	Gas leakage detection.</a:t>
            </a:r>
          </a:p>
          <a:p>
            <a:r>
              <a:rPr lang="en-US" sz="2000" dirty="0"/>
              <a:t>•	Toys.            </a:t>
            </a:r>
          </a:p>
          <a:p>
            <a:endParaRPr lang="en-US" sz="2000" dirty="0"/>
          </a:p>
        </p:txBody>
      </p:sp>
      <p:sp>
        <p:nvSpPr>
          <p:cNvPr id="9" name="Rectangle 8"/>
          <p:cNvSpPr/>
          <p:nvPr/>
        </p:nvSpPr>
        <p:spPr>
          <a:xfrm>
            <a:off x="1205753" y="3348172"/>
            <a:ext cx="6096000" cy="1600438"/>
          </a:xfrm>
          <a:prstGeom prst="rect">
            <a:avLst/>
          </a:prstGeom>
        </p:spPr>
        <p:txBody>
          <a:bodyPr>
            <a:spAutoFit/>
          </a:bodyPr>
          <a:lstStyle/>
          <a:p>
            <a:r>
              <a:rPr lang="en-US" sz="2000" u="sng" dirty="0">
                <a:solidFill>
                  <a:srgbClr val="FF0000"/>
                </a:solidFill>
              </a:rPr>
              <a:t>Features</a:t>
            </a:r>
            <a:r>
              <a:rPr lang="en-US" sz="2000" u="sng" dirty="0"/>
              <a:t>:</a:t>
            </a:r>
          </a:p>
          <a:p>
            <a:r>
              <a:rPr lang="en-US" sz="2000" dirty="0"/>
              <a:t>•	Wide detecting scope</a:t>
            </a:r>
          </a:p>
          <a:p>
            <a:r>
              <a:rPr lang="en-US" sz="2000" dirty="0"/>
              <a:t>•	Stable and long lifetime</a:t>
            </a:r>
          </a:p>
          <a:p>
            <a:r>
              <a:rPr lang="en-US" sz="2000" dirty="0"/>
              <a:t>•	Fast response and High sensitivity</a:t>
            </a:r>
          </a:p>
          <a:p>
            <a:endParaRPr lang="en-US" dirty="0"/>
          </a:p>
        </p:txBody>
      </p:sp>
    </p:spTree>
    <p:extLst>
      <p:ext uri="{BB962C8B-B14F-4D97-AF65-F5344CB8AC3E}">
        <p14:creationId xmlns:p14="http://schemas.microsoft.com/office/powerpoint/2010/main" val="130665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93" y="276387"/>
            <a:ext cx="7825348" cy="923330"/>
          </a:xfrm>
          <a:prstGeom prst="rect">
            <a:avLst/>
          </a:prstGeom>
          <a:noFill/>
        </p:spPr>
        <p:txBody>
          <a:bodyPr wrap="none" lIns="91440" tIns="45720" rIns="91440" bIns="45720">
            <a:spAutoFit/>
          </a:bodyPr>
          <a:lstStyle/>
          <a:p>
            <a:pPr algn="ctr"/>
            <a:r>
              <a:rPr lang="en-US" sz="5400" b="1" u="sng" dirty="0" smtClean="0">
                <a:ln w="6600">
                  <a:solidFill>
                    <a:schemeClr val="accent2"/>
                  </a:solidFill>
                  <a:prstDash val="solid"/>
                </a:ln>
                <a:solidFill>
                  <a:srgbClr val="FFFFFF"/>
                </a:solidFill>
                <a:effectLst>
                  <a:outerShdw dist="38100" dir="2700000" algn="tl" rotWithShape="0">
                    <a:schemeClr val="accent2"/>
                  </a:outerShdw>
                </a:effectLst>
              </a:rPr>
              <a:t>Software Components:</a:t>
            </a:r>
            <a:endParaRPr lang="en-US" sz="5400" b="1" u="sng"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Rectangle 2"/>
          <p:cNvSpPr/>
          <p:nvPr/>
        </p:nvSpPr>
        <p:spPr>
          <a:xfrm>
            <a:off x="553235" y="1221356"/>
            <a:ext cx="2593339" cy="523220"/>
          </a:xfrm>
          <a:prstGeom prst="rect">
            <a:avLst/>
          </a:prstGeom>
          <a:noFill/>
        </p:spPr>
        <p:txBody>
          <a:bodyPr wrap="none" lIns="91440" tIns="45720" rIns="91440" bIns="45720">
            <a:spAutoFit/>
          </a:bodyPr>
          <a:lstStyle/>
          <a:p>
            <a:pPr algn="ctr"/>
            <a:r>
              <a:rPr lang="en-US"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1:Aurdino IDE</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Rectangle 3"/>
          <p:cNvSpPr/>
          <p:nvPr/>
        </p:nvSpPr>
        <p:spPr>
          <a:xfrm>
            <a:off x="553235" y="3832600"/>
            <a:ext cx="5111272" cy="523220"/>
          </a:xfrm>
          <a:prstGeom prst="rect">
            <a:avLst/>
          </a:prstGeom>
          <a:noFill/>
        </p:spPr>
        <p:txBody>
          <a:bodyPr wrap="none" lIns="91440" tIns="45720" rIns="91440" bIns="45720">
            <a:spAutoFit/>
          </a:bodyPr>
          <a:lstStyle/>
          <a:p>
            <a:pPr algn="ctr"/>
            <a:r>
              <a:rPr lang="en-US"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2:IBM Watson cloud platform</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Rectangle 4"/>
          <p:cNvSpPr/>
          <p:nvPr/>
        </p:nvSpPr>
        <p:spPr>
          <a:xfrm>
            <a:off x="553235" y="1784493"/>
            <a:ext cx="11638765" cy="1938992"/>
          </a:xfrm>
          <a:prstGeom prst="rect">
            <a:avLst/>
          </a:prstGeom>
          <a:noFill/>
        </p:spPr>
        <p:txBody>
          <a:bodyPr wrap="square" lIns="91440" tIns="45720" rIns="91440" bIns="45720">
            <a:spAutoFit/>
          </a:bodyPr>
          <a:lstStyle/>
          <a:p>
            <a:pPr algn="ctr"/>
            <a:r>
              <a:rPr lang="en-IN" sz="2000" dirty="0"/>
              <a:t> </a:t>
            </a:r>
            <a:r>
              <a:rPr lang="en-IN" sz="2000" b="1" dirty="0"/>
              <a:t>Arduino</a:t>
            </a:r>
            <a:r>
              <a:rPr lang="en-IN" sz="2000" dirty="0"/>
              <a:t> is an </a:t>
            </a:r>
            <a:r>
              <a:rPr lang="en-IN" sz="2000" u="sng" dirty="0">
                <a:hlinkClick r:id="rId2" tooltip="Open-source hardware"/>
              </a:rPr>
              <a:t>open-source hardware</a:t>
            </a:r>
            <a:r>
              <a:rPr lang="en-IN" sz="2000" dirty="0"/>
              <a:t> and </a:t>
            </a:r>
            <a:r>
              <a:rPr lang="en-IN" sz="2000" u="sng" dirty="0">
                <a:hlinkClick r:id="rId3" tooltip="Open-source software"/>
              </a:rPr>
              <a:t>software</a:t>
            </a:r>
            <a:r>
              <a:rPr lang="en-IN" sz="2000" dirty="0"/>
              <a:t> company, project and user community that designs and manufactures </a:t>
            </a:r>
            <a:r>
              <a:rPr lang="en-IN" sz="2000" u="sng" dirty="0">
                <a:hlinkClick r:id="rId4" tooltip="Single-board microcontroller"/>
              </a:rPr>
              <a:t>single-board microcontrollers</a:t>
            </a:r>
            <a:r>
              <a:rPr lang="en-IN" sz="2000" dirty="0"/>
              <a:t> and </a:t>
            </a:r>
            <a:r>
              <a:rPr lang="en-IN" sz="2000" u="sng" dirty="0">
                <a:hlinkClick r:id="rId5" tooltip="Microcontroller"/>
              </a:rPr>
              <a:t>microcontroller</a:t>
            </a:r>
            <a:r>
              <a:rPr lang="en-IN" sz="2000" dirty="0"/>
              <a:t> kits for building digital devices and interactive objects that can sense and control both physically and digitally. Its products are licensed under the </a:t>
            </a:r>
            <a:r>
              <a:rPr lang="en-IN" sz="2000" u="sng" dirty="0">
                <a:hlinkClick r:id="rId6" tooltip="GNU Lesser General Public License"/>
              </a:rPr>
              <a:t>GNU Lesser General Public License</a:t>
            </a:r>
            <a:r>
              <a:rPr lang="en-IN" sz="2000" dirty="0"/>
              <a:t> (LGPL) or the </a:t>
            </a:r>
            <a:r>
              <a:rPr lang="en-IN" sz="2000" u="sng" dirty="0">
                <a:hlinkClick r:id="rId7" tooltip="GNU General Public License"/>
              </a:rPr>
              <a:t>GNU General Public License</a:t>
            </a:r>
            <a:r>
              <a:rPr lang="en-IN" sz="2000" dirty="0"/>
              <a:t>(GPL),</a:t>
            </a:r>
            <a:r>
              <a:rPr lang="en-IN" sz="2000" u="sng" baseline="30000" dirty="0">
                <a:hlinkClick r:id="rId8"/>
              </a:rPr>
              <a:t>[1]</a:t>
            </a:r>
            <a:r>
              <a:rPr lang="en-IN" sz="2000" dirty="0"/>
              <a:t> permitting the manufacture of Arduino boards and software distribution by anyone. Arduino boards are available commercially in preassembled form or as </a:t>
            </a:r>
            <a:r>
              <a:rPr lang="en-IN" sz="2000" u="sng" dirty="0">
                <a:hlinkClick r:id="rId9" tooltip="Do-it-yourself"/>
              </a:rPr>
              <a:t>do-it-yourself</a:t>
            </a:r>
            <a:r>
              <a:rPr lang="en-IN" sz="2000" dirty="0"/>
              <a:t> (DIY) kits.</a:t>
            </a:r>
            <a:endParaRPr lang="en-US" sz="60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49112" y="4671344"/>
            <a:ext cx="10299456" cy="1200329"/>
          </a:xfrm>
          <a:prstGeom prst="rect">
            <a:avLst/>
          </a:prstGeom>
          <a:noFill/>
        </p:spPr>
        <p:txBody>
          <a:bodyPr wrap="square" lIns="91440" tIns="45720" rIns="91440" bIns="45720">
            <a:spAutoFit/>
          </a:bodyPr>
          <a:lstStyle/>
          <a:p>
            <a:pPr algn="ctr"/>
            <a:r>
              <a:rPr lang="en-US" sz="2400" b="1" dirty="0"/>
              <a:t>Watson</a:t>
            </a:r>
            <a:r>
              <a:rPr lang="en-US" sz="2400" dirty="0"/>
              <a:t> on the </a:t>
            </a:r>
            <a:r>
              <a:rPr lang="en-US" sz="2400" b="1" dirty="0"/>
              <a:t>IBM Cloud</a:t>
            </a:r>
            <a:r>
              <a:rPr lang="en-US" sz="2400" dirty="0"/>
              <a:t> allows you to integrate the world's most powerful AI into your </a:t>
            </a:r>
            <a:r>
              <a:rPr lang="en-US" sz="2400" dirty="0" smtClean="0"/>
              <a:t>application and store</a:t>
            </a:r>
            <a:r>
              <a:rPr lang="en-US" sz="2400" dirty="0"/>
              <a:t>, train and manage your data in the most secure </a:t>
            </a:r>
            <a:r>
              <a:rPr lang="en-US" sz="2400" b="1" dirty="0"/>
              <a:t>cloud</a:t>
            </a:r>
            <a:r>
              <a:rPr lang="en-US" sz="2400" dirty="0"/>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57268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918</TotalTime>
  <Words>811</Words>
  <Application>Microsoft Office PowerPoint</Application>
  <PresentationFormat>Widescreen</PresentationFormat>
  <Paragraphs>99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Gill Sans MT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MLRITM-EEE</dc:creator>
  <cp:lastModifiedBy>MLRITM-EEE</cp:lastModifiedBy>
  <cp:revision>38</cp:revision>
  <dcterms:created xsi:type="dcterms:W3CDTF">2019-06-17T06:27:09Z</dcterms:created>
  <dcterms:modified xsi:type="dcterms:W3CDTF">2019-06-22T09:43:22Z</dcterms:modified>
</cp:coreProperties>
</file>